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9"/>
  </p:notesMasterIdLst>
  <p:sldIdLst>
    <p:sldId id="308" r:id="rId2"/>
    <p:sldId id="455" r:id="rId3"/>
    <p:sldId id="486" r:id="rId4"/>
    <p:sldId id="488" r:id="rId5"/>
    <p:sldId id="487" r:id="rId6"/>
    <p:sldId id="495" r:id="rId7"/>
    <p:sldId id="492" r:id="rId8"/>
    <p:sldId id="493" r:id="rId9"/>
    <p:sldId id="494" r:id="rId10"/>
    <p:sldId id="497" r:id="rId11"/>
    <p:sldId id="498" r:id="rId12"/>
    <p:sldId id="499" r:id="rId13"/>
    <p:sldId id="500" r:id="rId14"/>
    <p:sldId id="501" r:id="rId15"/>
    <p:sldId id="502" r:id="rId16"/>
    <p:sldId id="503" r:id="rId17"/>
    <p:sldId id="504" r:id="rId18"/>
    <p:sldId id="505" r:id="rId19"/>
    <p:sldId id="506" r:id="rId20"/>
    <p:sldId id="507" r:id="rId21"/>
    <p:sldId id="508" r:id="rId22"/>
    <p:sldId id="509" r:id="rId23"/>
    <p:sldId id="510" r:id="rId24"/>
    <p:sldId id="511" r:id="rId25"/>
    <p:sldId id="512" r:id="rId26"/>
    <p:sldId id="514" r:id="rId27"/>
    <p:sldId id="556" r:id="rId28"/>
    <p:sldId id="557" r:id="rId29"/>
    <p:sldId id="558" r:id="rId30"/>
    <p:sldId id="515" r:id="rId31"/>
    <p:sldId id="516" r:id="rId32"/>
    <p:sldId id="540" r:id="rId33"/>
    <p:sldId id="517" r:id="rId34"/>
    <p:sldId id="518" r:id="rId35"/>
    <p:sldId id="519" r:id="rId36"/>
    <p:sldId id="520" r:id="rId37"/>
    <p:sldId id="521" r:id="rId38"/>
    <p:sldId id="522" r:id="rId39"/>
    <p:sldId id="541" r:id="rId40"/>
    <p:sldId id="338" r:id="rId41"/>
    <p:sldId id="350" r:id="rId42"/>
    <p:sldId id="451" r:id="rId43"/>
    <p:sldId id="543" r:id="rId44"/>
    <p:sldId id="544" r:id="rId45"/>
    <p:sldId id="545" r:id="rId46"/>
    <p:sldId id="452" r:id="rId47"/>
    <p:sldId id="456" r:id="rId48"/>
    <p:sldId id="454" r:id="rId49"/>
    <p:sldId id="546" r:id="rId50"/>
    <p:sldId id="328" r:id="rId51"/>
    <p:sldId id="357" r:id="rId52"/>
    <p:sldId id="547" r:id="rId53"/>
    <p:sldId id="463" r:id="rId54"/>
    <p:sldId id="464" r:id="rId55"/>
    <p:sldId id="467" r:id="rId56"/>
    <p:sldId id="468" r:id="rId57"/>
    <p:sldId id="465" r:id="rId58"/>
    <p:sldId id="548" r:id="rId59"/>
    <p:sldId id="549" r:id="rId60"/>
    <p:sldId id="550" r:id="rId61"/>
    <p:sldId id="551" r:id="rId62"/>
    <p:sldId id="552" r:id="rId63"/>
    <p:sldId id="553" r:id="rId64"/>
    <p:sldId id="554" r:id="rId65"/>
    <p:sldId id="555" r:id="rId66"/>
    <p:sldId id="559" r:id="rId67"/>
    <p:sldId id="485" r:id="rId68"/>
  </p:sldIdLst>
  <p:sldSz cx="12192000" cy="6858000"/>
  <p:notesSz cx="6858000" cy="9144000"/>
  <p:embeddedFontLst>
    <p:embeddedFont>
      <p:font typeface="Roboto Condensed" panose="02000000000000000000" pitchFamily="2" charset="0"/>
      <p:regular r:id="rId70"/>
      <p:bold r:id="rId71"/>
      <p:italic r:id="rId72"/>
      <p:boldItalic r:id="rId73"/>
    </p:embeddedFont>
    <p:embeddedFont>
      <p:font typeface="Wingdings 3" panose="05040102010807070707" pitchFamily="18" charset="2"/>
      <p:regular r:id="rId74"/>
    </p:embeddedFont>
    <p:embeddedFont>
      <p:font typeface="Wingdings 2" panose="05020102010507070707" pitchFamily="18" charset="2"/>
      <p:regular r:id="rId75"/>
    </p:embeddedFont>
    <p:embeddedFont>
      <p:font typeface="Roboto Condensed Light" panose="02000000000000000000" pitchFamily="2" charset="0"/>
      <p:regular r:id="rId76"/>
      <p:bold r:id="rId77"/>
      <p:italic r:id="rId78"/>
      <p:boldItalic r:id="rId79"/>
    </p:embeddedFont>
    <p:embeddedFont>
      <p:font typeface="Segoe UI Black" panose="020B0A02040204020203" pitchFamily="34" charset="0"/>
      <p:bold r:id="rId80"/>
      <p:boldItalic r:id="rId81"/>
    </p:embeddedFont>
    <p:embeddedFont>
      <p:font typeface="Calibri" panose="020F0502020204030204" pitchFamily="34" charset="0"/>
      <p:regular r:id="rId82"/>
      <p:bold r:id="rId83"/>
      <p:italic r:id="rId84"/>
      <p:boldItalic r:id="rId85"/>
    </p:embeddedFont>
    <p:embeddedFont>
      <p:font typeface="Lobster" panose="020B0604020202020204" charset="0"/>
      <p:regular r:id="rId8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kB5xhWpw6oZ8dlb/OoWP4Q==" hashData="bURnSeeX2/1TmmrEK/Npev76YqWR8IeHUWFOhq1pCOKUEN1ysvJphYsbVNVr13LPWjSuCPP9W1/UZpAT+d7aGA=="/>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DED6"/>
    <a:srgbClr val="D4DED6"/>
    <a:srgbClr val="ED524F"/>
    <a:srgbClr val="301B92"/>
    <a:srgbClr val="673BB7"/>
    <a:srgbClr val="607D8B"/>
    <a:srgbClr val="B71B1C"/>
    <a:srgbClr val="F54337"/>
    <a:srgbClr val="D81A60"/>
    <a:srgbClr val="890E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11" autoAdjust="0"/>
    <p:restoredTop sz="94660"/>
  </p:normalViewPr>
  <p:slideViewPr>
    <p:cSldViewPr snapToGrid="0">
      <p:cViewPr varScale="1">
        <p:scale>
          <a:sx n="87" d="100"/>
          <a:sy n="87" d="100"/>
        </p:scale>
        <p:origin x="725" y="5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5.fntdata"/><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5.fntdata"/><Relationship Id="rId79" Type="http://schemas.openxmlformats.org/officeDocument/2006/relationships/font" Target="fonts/font10.fntdata"/><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80" Type="http://schemas.openxmlformats.org/officeDocument/2006/relationships/font" Target="fonts/font11.fntdata"/><Relationship Id="rId85"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font" Target="fonts/font14.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86"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font" Target="fonts/font13.fntdata"/><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pPr/>
              <a:t>12/16/2024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pPr/>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9" name="Google Shape;51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3974415"/>
      </p:ext>
    </p:extLst>
  </p:cSld>
  <p:clrMapOvr>
    <a:masterClrMapping/>
  </p:clrMapOvr>
</p:notes>
</file>

<file path=ppt/slideLayouts/_rels/slideLayout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8.jpeg"/><Relationship Id="rId4" Type="http://schemas.openxmlformats.org/officeDocument/2006/relationships/image" Target="../media/image3.png"/><Relationship Id="rId9"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3.jp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3.jp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e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6.png"/><Relationship Id="rId5" Type="http://schemas.microsoft.com/office/2007/relationships/hdphoto" Target="../media/hdphoto1.wdp"/><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image" Target="../media/image19.jpe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6.png"/><Relationship Id="rId5" Type="http://schemas.microsoft.com/office/2007/relationships/hdphoto" Target="../media/hdphoto1.wdp"/><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image" Target="../media/image19.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rotWithShape="1">
          <a:blip r:embed="rId9" cstate="print">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0" name="Picture 29">
            <a:extLst>
              <a:ext uri="{FF2B5EF4-FFF2-40B4-BE49-F238E27FC236}">
                <a16:creationId xmlns:a16="http://schemas.microsoft.com/office/drawing/2014/main" id="{E75253BA-841C-4898-BAAF-3A16D7F9433E}"/>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3570593266"/>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dirty="0">
                <a:solidFill>
                  <a:srgbClr val="FF0000"/>
                </a:solidFill>
              </a:rPr>
              <a:t>How to Crop Circular Photo?</a:t>
            </a:r>
          </a:p>
        </p:txBody>
      </p:sp>
      <p:sp>
        <p:nvSpPr>
          <p:cNvPr id="11" name="Picture Placeholder 10">
            <a:extLst>
              <a:ext uri="{FF2B5EF4-FFF2-40B4-BE49-F238E27FC236}">
                <a16:creationId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003312012"/>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Complete Blanck">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0135619"/>
      </p:ext>
    </p:extLst>
  </p:cSld>
  <p:clrMapOvr>
    <a:overrideClrMapping bg1="dk1" tx1="lt1" bg2="dk2" tx2="lt2" accent1="accent1" accent2="accent2" accent3="accent3" accent4="accent4" accent5="accent5" accent6="accent6" hlink="hlink" folHlink="folHlink"/>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Complete Blanck">
    <p:bg>
      <p:bgPr>
        <a:solidFill>
          <a:schemeClr val="bg2">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5444477"/>
      </p:ext>
    </p:extLst>
  </p:cSld>
  <p:clrMapOvr>
    <a:overrideClrMapping bg1="dk1" tx1="lt1" bg2="dk2" tx2="lt2" accent1="accent1" accent2="accent2" accent3="accent3" accent4="accent4" accent5="accent5" accent6="accent6" hlink="hlink" folHlink="folHlink"/>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4">
                        <a:lumMod val="50000"/>
                      </a:schemeClr>
                    </a:gs>
                    <a:gs pos="100000">
                      <a:srgbClr val="009788"/>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0" name="Picture 19" descr="User icon Royalty Free Vector Image - VectorStock">
            <a:extLst>
              <a:ext uri="{FF2B5EF4-FFF2-40B4-BE49-F238E27FC236}">
                <a16:creationId xmlns:a16="http://schemas.microsoft.com/office/drawing/2014/main" id="{4A8E0F54-DC01-449D-B951-DC7CBAFD9546}"/>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1" name="Picture Placeholder 20">
            <a:extLst>
              <a:ext uri="{FF2B5EF4-FFF2-40B4-BE49-F238E27FC236}">
                <a16:creationId xmlns:a16="http://schemas.microsoft.com/office/drawing/2014/main"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0" name="Picture 29">
            <a:extLst>
              <a:ext uri="{FF2B5EF4-FFF2-40B4-BE49-F238E27FC236}">
                <a16:creationId xmlns:a16="http://schemas.microsoft.com/office/drawing/2014/main" id="{E75253BA-841C-4898-BAAF-3A16D7F9433E}"/>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2708880835"/>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2">
                        <a:lumMod val="50000"/>
                      </a:schemeClr>
                    </a:gs>
                    <a:gs pos="100000">
                      <a:schemeClr val="accent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0" name="Picture 29" descr="User icon Royalty Free Vector Image - VectorStock">
            <a:extLst>
              <a:ext uri="{FF2B5EF4-FFF2-40B4-BE49-F238E27FC236}">
                <a16:creationId xmlns:a16="http://schemas.microsoft.com/office/drawing/2014/main" id="{5F55812D-505A-4B1A-9EB5-16DCD08F2B82}"/>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4" name="Picture Placeholder 33">
            <a:extLst>
              <a:ext uri="{FF2B5EF4-FFF2-40B4-BE49-F238E27FC236}">
                <a16:creationId xmlns:a16="http://schemas.microsoft.com/office/drawing/2014/main"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21" name="Picture 20">
            <a:extLst>
              <a:ext uri="{FF2B5EF4-FFF2-40B4-BE49-F238E27FC236}">
                <a16:creationId xmlns:a16="http://schemas.microsoft.com/office/drawing/2014/main" id="{E75253BA-841C-4898-BAAF-3A16D7F9433E}"/>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764570402"/>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3">
                        <a:lumMod val="50000"/>
                      </a:schemeClr>
                    </a:gs>
                    <a:gs pos="100000">
                      <a:schemeClr val="accent3"/>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6570A8-081D-45CE-A0DD-F78F5EDB0F9B}"/>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E75253BA-841C-4898-BAAF-3A16D7F9433E}"/>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785033946"/>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5">
                        <a:lumMod val="75000"/>
                      </a:schemeClr>
                    </a:gs>
                    <a:gs pos="100000">
                      <a:schemeClr val="accent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00C9ED70-1CC8-4EF2-BE10-AAFE24AAC5D7}"/>
              </a:ext>
            </a:extLst>
          </p:cNvPr>
          <p:cNvPicPr>
            <a:picLocks noChangeAspect="1" noChangeArrowheads="1"/>
          </p:cNvPicPr>
          <p:nvPr userDrawn="1"/>
        </p:nvPicPr>
        <p:blipFill>
          <a:blip r:embed="rId7"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E75253BA-841C-4898-BAAF-3A16D7F9433E}"/>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615859789"/>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chemeClr val="accent6">
                        <a:lumMod val="50000"/>
                      </a:schemeClr>
                    </a:gs>
                    <a:gs pos="100000">
                      <a:schemeClr val="accent6"/>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80BF4AFD-B365-46D4-AAC5-485DFA5A7D42}"/>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E75253BA-841C-4898-BAAF-3A16D7F9433E}"/>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2731625911"/>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40769"/>
            <a:ext cx="5581038" cy="287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EB45C91-0DA6-4973-9AEA-FF1388508ACC}"/>
              </a:ext>
            </a:extLst>
          </p:cNvPr>
          <p:cNvPicPr>
            <a:picLocks noChangeAspect="1" noChangeArrowheads="1"/>
          </p:cNvPicPr>
          <p:nvPr userDrawn="1"/>
        </p:nvPicPr>
        <p:blipFill>
          <a:blip r:embed="rId7"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3" name="Picture 32">
            <a:extLst>
              <a:ext uri="{FF2B5EF4-FFF2-40B4-BE49-F238E27FC236}">
                <a16:creationId xmlns:a16="http://schemas.microsoft.com/office/drawing/2014/main" id="{E75253BA-841C-4898-BAAF-3A16D7F9433E}"/>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pic>
        <p:nvPicPr>
          <p:cNvPr id="4" name="Picture 3"/>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7810216" y="1939296"/>
            <a:ext cx="3775524" cy="1949063"/>
          </a:xfrm>
          <a:prstGeom prst="rect">
            <a:avLst/>
          </a:prstGeom>
        </p:spPr>
      </p:pic>
    </p:spTree>
    <p:extLst>
      <p:ext uri="{BB962C8B-B14F-4D97-AF65-F5344CB8AC3E}">
        <p14:creationId xmlns:p14="http://schemas.microsoft.com/office/powerpoint/2010/main" val="375188163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E2622"/>
                    </a:gs>
                    <a:gs pos="100000">
                      <a:srgbClr val="79554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7E386D9D-B92A-4F40-9089-A1FD00CD3874}"/>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E75253BA-841C-4898-BAAF-3A16D7F9433E}"/>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180652624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721798" y="861192"/>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Date Placeholder 1">
            <a:extLst>
              <a:ext uri="{FF2B5EF4-FFF2-40B4-BE49-F238E27FC236}">
                <a16:creationId xmlns:a16="http://schemas.microsoft.com/office/drawing/2014/main" id="{AE222501-70AD-49B2-E54D-4F04D4C202F6}"/>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Mayur Padia</a:t>
            </a:r>
          </a:p>
        </p:txBody>
      </p:sp>
      <p:sp>
        <p:nvSpPr>
          <p:cNvPr id="5" name="Footer Placeholder 2">
            <a:extLst>
              <a:ext uri="{FF2B5EF4-FFF2-40B4-BE49-F238E27FC236}">
                <a16:creationId xmlns:a16="http://schemas.microsoft.com/office/drawing/2014/main" id="{1AC34CF1-8662-6BED-5BCC-DA1BCA35ADE5}"/>
              </a:ext>
            </a:extLst>
          </p:cNvPr>
          <p:cNvSpPr txBox="1">
            <a:spLocks/>
          </p:cNvSpPr>
          <p:nvPr userDrawn="1"/>
        </p:nvSpPr>
        <p:spPr>
          <a:xfrm>
            <a:off x="3653367" y="6604000"/>
            <a:ext cx="48852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2301CS622</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(UI/UX Designing)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01 – Introduction</a:t>
            </a:r>
          </a:p>
        </p:txBody>
      </p:sp>
    </p:spTree>
    <p:extLst>
      <p:ext uri="{BB962C8B-B14F-4D97-AF65-F5344CB8AC3E}">
        <p14:creationId xmlns:p14="http://schemas.microsoft.com/office/powerpoint/2010/main" val="3466633316"/>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301B92"/>
                    </a:gs>
                    <a:gs pos="100000">
                      <a:srgbClr val="673BB7"/>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BE300026-40E8-4FB1-998A-9CEB5F7A1B84}"/>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E75253BA-841C-4898-BAAF-3A16D7F9433E}"/>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4012280991"/>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0E47A1"/>
                    </a:gs>
                    <a:gs pos="100000">
                      <a:srgbClr val="03A9F5"/>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C3A13D11-EC6C-4E81-AD83-7AC73D273FD4}"/>
              </a:ext>
            </a:extLst>
          </p:cNvPr>
          <p:cNvPicPr>
            <a:picLocks noChangeAspect="1" noChangeArrowheads="1"/>
          </p:cNvPicPr>
          <p:nvPr userDrawn="1"/>
        </p:nvPicPr>
        <p:blipFill>
          <a:blip r:embed="rId7"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E75253BA-841C-4898-BAAF-3A16D7F9433E}"/>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pic>
        <p:nvPicPr>
          <p:cNvPr id="34" name="Picture 33"/>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7810216" y="1939296"/>
            <a:ext cx="3775524" cy="1949063"/>
          </a:xfrm>
          <a:prstGeom prst="rect">
            <a:avLst/>
          </a:prstGeom>
        </p:spPr>
      </p:pic>
    </p:spTree>
    <p:extLst>
      <p:ext uri="{BB962C8B-B14F-4D97-AF65-F5344CB8AC3E}">
        <p14:creationId xmlns:p14="http://schemas.microsoft.com/office/powerpoint/2010/main" val="2532807558"/>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B71B1C"/>
                    </a:gs>
                    <a:gs pos="100000">
                      <a:srgbClr val="ED524F"/>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31" name="Picture 30">
            <a:extLst>
              <a:ext uri="{FF2B5EF4-FFF2-40B4-BE49-F238E27FC236}">
                <a16:creationId xmlns:a16="http://schemas.microsoft.com/office/drawing/2014/main" id="{77B7B864-C091-4493-B14B-F5B61B586EED}"/>
              </a:ext>
            </a:extLst>
          </p:cNvPr>
          <p:cNvPicPr>
            <a:picLocks noChangeAspect="1"/>
          </p:cNvPicPr>
          <p:nvPr userDrawn="1"/>
        </p:nvPicPr>
        <p:blipFill>
          <a:blip r:embed="rId8"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4" name="Picture 33">
            <a:extLst>
              <a:ext uri="{FF2B5EF4-FFF2-40B4-BE49-F238E27FC236}">
                <a16:creationId xmlns:a16="http://schemas.microsoft.com/office/drawing/2014/main" id="{E75253BA-841C-4898-BAAF-3A16D7F9433E}"/>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3765131949"/>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890E4F"/>
                    </a:gs>
                    <a:gs pos="100000">
                      <a:srgbClr val="D81A60"/>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a:t>GTU # Subject Code</a:t>
            </a:r>
          </a:p>
        </p:txBody>
      </p:sp>
      <p:pic>
        <p:nvPicPr>
          <p:cNvPr id="21" name="Picture 20" descr="User icon Royalty Free Vector Image - VectorStock">
            <a:extLst>
              <a:ext uri="{FF2B5EF4-FFF2-40B4-BE49-F238E27FC236}">
                <a16:creationId xmlns:a16="http://schemas.microsoft.com/office/drawing/2014/main" id="{A2F1AAAC-C051-4A31-837B-4A9977722A44}"/>
              </a:ext>
            </a:extLst>
          </p:cNvPr>
          <p:cNvPicPr>
            <a:picLocks noChangeAspect="1" noChangeArrowheads="1"/>
          </p:cNvPicPr>
          <p:nvPr userDrawn="1"/>
        </p:nvPicPr>
        <p:blipFill>
          <a:blip r:embed="rId8"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0" name="Picture Placeholder 29">
            <a:extLst>
              <a:ext uri="{FF2B5EF4-FFF2-40B4-BE49-F238E27FC236}">
                <a16:creationId xmlns:a16="http://schemas.microsoft.com/office/drawing/2014/main"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a16="http://schemas.microsoft.com/office/drawing/2014/main" id="{E75253BA-841C-4898-BAAF-3A16D7F9433E}"/>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1170502507"/>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41" name="Hexagon 40"/>
          <p:cNvSpPr/>
          <p:nvPr userDrawn="1"/>
        </p:nvSpPr>
        <p:spPr>
          <a:xfrm rot="5400000">
            <a:off x="4309292" y="1717040"/>
            <a:ext cx="3461658" cy="2984188"/>
          </a:xfrm>
          <a:prstGeom prst="hexagon">
            <a:avLst/>
          </a:prstGeom>
          <a:solidFill>
            <a:schemeClr val="bg1">
              <a:lumMod val="95000"/>
            </a:schemeClr>
          </a:solidFill>
          <a:ln w="57150">
            <a:solidFill>
              <a:schemeClr val="accent1">
                <a:lumMod val="75000"/>
              </a:schemeClr>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42" name="TextBox 41"/>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
        <p:nvSpPr>
          <p:cNvPr id="43" name="Rectangle 42"/>
          <p:cNvSpPr/>
          <p:nvPr userDrawn="1"/>
        </p:nvSpPr>
        <p:spPr>
          <a:xfrm>
            <a:off x="7678346" y="2221532"/>
            <a:ext cx="4513654" cy="1951692"/>
          </a:xfrm>
          <a:prstGeom prst="rect">
            <a:avLst/>
          </a:prstGeom>
          <a:gradFill flip="none" rotWithShape="1">
            <a:gsLst>
              <a:gs pos="10000">
                <a:srgbClr val="273238"/>
              </a:gs>
              <a:gs pos="100000">
                <a:srgbClr val="607D8B"/>
              </a:gs>
            </a:gsLst>
            <a:lin ang="0" scaled="1"/>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44" name="Rectangle 43"/>
          <p:cNvSpPr/>
          <p:nvPr userDrawn="1"/>
        </p:nvSpPr>
        <p:spPr>
          <a:xfrm>
            <a:off x="0" y="2221532"/>
            <a:ext cx="4402106" cy="1951692"/>
          </a:xfrm>
          <a:prstGeom prst="rect">
            <a:avLst/>
          </a:pr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cxnSp>
        <p:nvCxnSpPr>
          <p:cNvPr id="48" name="Straight Connector 47">
            <a:extLst>
              <a:ext uri="{FF2B5EF4-FFF2-40B4-BE49-F238E27FC236}">
                <a16:creationId xmlns:a16="http://schemas.microsoft.com/office/drawing/2014/main" id="{E79C5D16-8087-4587-9A0A-A0570C73E0E7}"/>
              </a:ext>
            </a:extLst>
          </p:cNvPr>
          <p:cNvCxnSpPr/>
          <p:nvPr userDrawn="1"/>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9812EDA6-C656-492A-A9CA-44B03C63913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50" name="Picture 49">
            <a:extLst>
              <a:ext uri="{FF2B5EF4-FFF2-40B4-BE49-F238E27FC236}">
                <a16:creationId xmlns:a16="http://schemas.microsoft.com/office/drawing/2014/main" id="{627AEF91-6492-4B0C-A844-2296473B58DE}"/>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pic>
        <p:nvPicPr>
          <p:cNvPr id="58" name="Picture 57">
            <a:extLst>
              <a:ext uri="{FF2B5EF4-FFF2-40B4-BE49-F238E27FC236}">
                <a16:creationId xmlns:a16="http://schemas.microsoft.com/office/drawing/2014/main" id="{77B7B864-C091-4493-B14B-F5B61B586EED}"/>
              </a:ext>
            </a:extLst>
          </p:cNvPr>
          <p:cNvPicPr>
            <a:picLocks noChangeAspect="1"/>
          </p:cNvPicPr>
          <p:nvPr userDrawn="1"/>
        </p:nvPicPr>
        <p:blipFill>
          <a:blip r:embed="rId8"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59" name="Picture 58"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6"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7"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r>
              <a:rPr lang="en-US" b="1" dirty="0"/>
              <a:t>Computer Graphics </a:t>
            </a:r>
            <a:r>
              <a:rPr lang="en-US" dirty="0">
                <a:latin typeface="Roboto Condensed Light" panose="02000000000000000000" pitchFamily="2" charset="0"/>
                <a:ea typeface="Roboto Condensed Light" panose="02000000000000000000" pitchFamily="2" charset="0"/>
              </a:rPr>
              <a:t>(CG)</a:t>
            </a:r>
          </a:p>
          <a:p>
            <a:r>
              <a:rPr lang="en-US" dirty="0">
                <a:latin typeface="Roboto Condensed Light" panose="02000000000000000000" pitchFamily="2" charset="0"/>
                <a:ea typeface="Roboto Condensed Light" panose="02000000000000000000" pitchFamily="2" charset="0"/>
              </a:rPr>
              <a:t>GTU # 3150712</a:t>
            </a:r>
          </a:p>
        </p:txBody>
      </p:sp>
      <p:sp>
        <p:nvSpPr>
          <p:cNvPr id="34" name="TextBox 33">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35"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36"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37"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40769"/>
            <a:ext cx="5581038" cy="287080"/>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38"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10000">
                      <a:srgbClr val="273238"/>
                    </a:gs>
                    <a:gs pos="100000">
                      <a:srgbClr val="607D8B"/>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sp>
        <p:nvSpPr>
          <p:cNvPr id="39" name="Picture Placeholder 29">
            <a:extLst>
              <a:ext uri="{FF2B5EF4-FFF2-40B4-BE49-F238E27FC236}">
                <a16:creationId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28" name="Picture 27">
            <a:extLst>
              <a:ext uri="{FF2B5EF4-FFF2-40B4-BE49-F238E27FC236}">
                <a16:creationId xmlns:a16="http://schemas.microsoft.com/office/drawing/2014/main" id="{E75253BA-841C-4898-BAAF-3A16D7F9433E}"/>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15729472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Slide - Re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4" cstate="print">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41" name="Hexagon 40"/>
          <p:cNvSpPr/>
          <p:nvPr userDrawn="1"/>
        </p:nvSpPr>
        <p:spPr>
          <a:xfrm rot="5400000">
            <a:off x="4309292" y="1717040"/>
            <a:ext cx="3461658" cy="2984188"/>
          </a:xfrm>
          <a:prstGeom prst="hexagon">
            <a:avLst/>
          </a:prstGeom>
          <a:solidFill>
            <a:schemeClr val="bg1">
              <a:lumMod val="95000"/>
            </a:schemeClr>
          </a:solidFill>
          <a:ln w="57150">
            <a:solidFill>
              <a:schemeClr val="accent1">
                <a:lumMod val="75000"/>
              </a:schemeClr>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42" name="TextBox 41"/>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
        <p:nvSpPr>
          <p:cNvPr id="43" name="Rectangle 42"/>
          <p:cNvSpPr/>
          <p:nvPr userDrawn="1"/>
        </p:nvSpPr>
        <p:spPr>
          <a:xfrm>
            <a:off x="7678346" y="2221532"/>
            <a:ext cx="4513654" cy="1951692"/>
          </a:xfrm>
          <a:prstGeom prst="rect">
            <a:avLst/>
          </a:prstGeom>
          <a:gradFill flip="none" rotWithShape="1">
            <a:gsLst>
              <a:gs pos="10000">
                <a:srgbClr val="0E47A1"/>
              </a:gs>
              <a:gs pos="100000">
                <a:srgbClr val="03A9F5"/>
              </a:gs>
            </a:gsLst>
            <a:lin ang="0" scaled="1"/>
            <a:tileRect/>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44" name="Rectangle 43"/>
          <p:cNvSpPr/>
          <p:nvPr userDrawn="1"/>
        </p:nvSpPr>
        <p:spPr>
          <a:xfrm>
            <a:off x="0" y="2221532"/>
            <a:ext cx="4402106" cy="1951692"/>
          </a:xfrm>
          <a:prstGeom prst="rect">
            <a:avLst/>
          </a:pr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cxnSp>
        <p:nvCxnSpPr>
          <p:cNvPr id="48" name="Straight Connector 47">
            <a:extLst>
              <a:ext uri="{FF2B5EF4-FFF2-40B4-BE49-F238E27FC236}">
                <a16:creationId xmlns:a16="http://schemas.microsoft.com/office/drawing/2014/main" id="{E79C5D16-8087-4587-9A0A-A0570C73E0E7}"/>
              </a:ext>
            </a:extLst>
          </p:cNvPr>
          <p:cNvCxnSpPr/>
          <p:nvPr userDrawn="1"/>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9812EDA6-C656-492A-A9CA-44B03C63913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50" name="Picture 49">
            <a:extLst>
              <a:ext uri="{FF2B5EF4-FFF2-40B4-BE49-F238E27FC236}">
                <a16:creationId xmlns:a16="http://schemas.microsoft.com/office/drawing/2014/main" id="{627AEF91-6492-4B0C-A844-2296473B58DE}"/>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pic>
        <p:nvPicPr>
          <p:cNvPr id="58" name="Picture 57">
            <a:extLst>
              <a:ext uri="{FF2B5EF4-FFF2-40B4-BE49-F238E27FC236}">
                <a16:creationId xmlns:a16="http://schemas.microsoft.com/office/drawing/2014/main" id="{77B7B864-C091-4493-B14B-F5B61B586EED}"/>
              </a:ext>
            </a:extLst>
          </p:cNvPr>
          <p:cNvPicPr>
            <a:picLocks noChangeAspect="1"/>
          </p:cNvPicPr>
          <p:nvPr userDrawn="1"/>
        </p:nvPicPr>
        <p:blipFill>
          <a:blip r:embed="rId8" cstate="print">
            <a:extLst>
              <a:ext uri="{28A0092B-C50C-407E-A947-70E740481C1C}">
                <a14:useLocalDpi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59" name="Picture 58" descr="User icon Royalty Free Vector Image - VectorStock">
            <a:extLst>
              <a:ext uri="{FF2B5EF4-FFF2-40B4-BE49-F238E27FC236}">
                <a16:creationId xmlns:a16="http://schemas.microsoft.com/office/drawing/2014/main" id="{177B86E9-222D-4757-BE64-59540DB794E6}"/>
              </a:ext>
            </a:extLst>
          </p:cNvPr>
          <p:cNvPicPr>
            <a:picLocks noChangeAspect="1" noChangeArrowheads="1"/>
          </p:cNvPicPr>
          <p:nvPr userDrawn="1"/>
        </p:nvPicPr>
        <p:blipFill>
          <a:blip r:embed="rId9"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6"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7"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dirty="0"/>
          </a:p>
        </p:txBody>
      </p:sp>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r>
              <a:rPr lang="en-US" b="1" dirty="0"/>
              <a:t>Computer Graphics </a:t>
            </a:r>
            <a:r>
              <a:rPr lang="en-US" dirty="0">
                <a:latin typeface="Roboto Condensed Light" panose="02000000000000000000" pitchFamily="2" charset="0"/>
                <a:ea typeface="Roboto Condensed Light" panose="02000000000000000000" pitchFamily="2" charset="0"/>
              </a:rPr>
              <a:t>(CG)</a:t>
            </a:r>
          </a:p>
          <a:p>
            <a:r>
              <a:rPr lang="en-US" dirty="0">
                <a:latin typeface="Roboto Condensed Light" panose="02000000000000000000" pitchFamily="2" charset="0"/>
                <a:ea typeface="Roboto Condensed Light" panose="02000000000000000000" pitchFamily="2" charset="0"/>
              </a:rPr>
              <a:t>GTU # 3150712</a:t>
            </a:r>
          </a:p>
        </p:txBody>
      </p:sp>
      <p:sp>
        <p:nvSpPr>
          <p:cNvPr id="34" name="TextBox 33">
            <a:extLst>
              <a:ext uri="{FF2B5EF4-FFF2-40B4-BE49-F238E27FC236}">
                <a16:creationId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dirty="0"/>
              <a:t>Darshan Institute of Engineering &amp; Technology, Rajkot</a:t>
            </a:r>
          </a:p>
        </p:txBody>
      </p:sp>
      <p:sp>
        <p:nvSpPr>
          <p:cNvPr id="35" name="Text Placeholder 2">
            <a:extLst>
              <a:ext uri="{FF2B5EF4-FFF2-40B4-BE49-F238E27FC236}">
                <a16:creationId xmlns:a16="http://schemas.microsoft.com/office/drawing/2014/main" id="{828AA7FF-D902-41DB-A12A-45135201E8C2}"/>
              </a:ext>
            </a:extLst>
          </p:cNvPr>
          <p:cNvSpPr>
            <a:spLocks noGrp="1"/>
          </p:cNvSpPr>
          <p:nvPr>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36" name="Text Placeholder 2">
            <a:extLst>
              <a:ext uri="{FF2B5EF4-FFF2-40B4-BE49-F238E27FC236}">
                <a16:creationId xmlns:a16="http://schemas.microsoft.com/office/drawing/2014/main" id="{F1EDDD62-43C6-4DEE-BBD9-CD0004E7EB03}"/>
              </a:ext>
            </a:extLst>
          </p:cNvPr>
          <p:cNvSpPr>
            <a:spLocks noGrp="1"/>
          </p:cNvSpPr>
          <p:nvPr>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37"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40769"/>
            <a:ext cx="5581038" cy="287080"/>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38"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vert="horz" lIns="91440" tIns="45720" rIns="91440" bIns="45720" rtlCol="0" anchor="ctr">
            <a:noAutofit/>
          </a:bodyPr>
          <a:lstStyle>
            <a:lvl1pPr>
              <a:defRPr lang="en-US" sz="1800" b="1" dirty="0">
                <a:gradFill flip="none" rotWithShape="1">
                  <a:gsLst>
                    <a:gs pos="10000">
                      <a:srgbClr val="0E47A1"/>
                    </a:gs>
                    <a:gs pos="100000">
                      <a:srgbClr val="03A9F5"/>
                    </a:gs>
                  </a:gsLst>
                  <a:lin ang="0" scaled="1"/>
                  <a:tileRect/>
                </a:gradFill>
                <a:effectLst/>
              </a:defRPr>
            </a:lvl1pPr>
          </a:lstStyle>
          <a:p>
            <a:pPr marL="0" lvl="0" indent="0">
              <a:spcBef>
                <a:spcPct val="0"/>
              </a:spcBef>
              <a:buNone/>
            </a:pPr>
            <a:r>
              <a:rPr lang="en-US" dirty="0"/>
              <a:t>Write here your Author Name (i.e. Prof. Jay R </a:t>
            </a:r>
            <a:r>
              <a:rPr lang="en-US" dirty="0" err="1"/>
              <a:t>Dhamsaniya</a:t>
            </a:r>
            <a:r>
              <a:rPr lang="en-US" dirty="0"/>
              <a:t>)</a:t>
            </a:r>
          </a:p>
        </p:txBody>
      </p:sp>
      <p:sp>
        <p:nvSpPr>
          <p:cNvPr id="39" name="Picture Placeholder 29">
            <a:extLst>
              <a:ext uri="{FF2B5EF4-FFF2-40B4-BE49-F238E27FC236}">
                <a16:creationId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28" name="Picture 27">
            <a:extLst>
              <a:ext uri="{FF2B5EF4-FFF2-40B4-BE49-F238E27FC236}">
                <a16:creationId xmlns:a16="http://schemas.microsoft.com/office/drawing/2014/main" id="{E75253BA-841C-4898-BAAF-3A16D7F9433E}"/>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885249" y="320499"/>
            <a:ext cx="2976891" cy="904935"/>
          </a:xfrm>
          <a:prstGeom prst="rect">
            <a:avLst/>
          </a:prstGeom>
        </p:spPr>
      </p:pic>
    </p:spTree>
    <p:extLst>
      <p:ext uri="{BB962C8B-B14F-4D97-AF65-F5344CB8AC3E}">
        <p14:creationId xmlns:p14="http://schemas.microsoft.com/office/powerpoint/2010/main" val="36983175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_Complete Blanck">
  <p:cSld name="2_Complete Blanck">
    <p:bg>
      <p:bgPr>
        <a:solidFill>
          <a:schemeClr val="dk2"/>
        </a:solidFill>
        <a:effectLst/>
      </p:bgPr>
    </p:bg>
    <p:spTree>
      <p:nvGrpSpPr>
        <p:cNvPr id="1" name="Shape 335"/>
        <p:cNvGrpSpPr/>
        <p:nvPr/>
      </p:nvGrpSpPr>
      <p:grpSpPr>
        <a:xfrm>
          <a:off x="0" y="0"/>
          <a:ext cx="0" cy="0"/>
          <a:chOff x="0" y="0"/>
          <a:chExt cx="0" cy="0"/>
        </a:xfrm>
      </p:grpSpPr>
    </p:spTree>
    <p:extLst>
      <p:ext uri="{BB962C8B-B14F-4D97-AF65-F5344CB8AC3E}">
        <p14:creationId xmlns:p14="http://schemas.microsoft.com/office/powerpoint/2010/main" val="93731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Mayur Padia</a:t>
            </a:r>
          </a:p>
        </p:txBody>
      </p:sp>
      <p:sp>
        <p:nvSpPr>
          <p:cNvPr id="22" name="Footer Placeholder 2">
            <a:extLst>
              <a:ext uri="{FF2B5EF4-FFF2-40B4-BE49-F238E27FC236}">
                <a16:creationId xmlns:a16="http://schemas.microsoft.com/office/drawing/2014/main" id="{BF2BE79E-EA17-4AB9-8CB5-714A52A6B2F5}"/>
              </a:ext>
            </a:extLst>
          </p:cNvPr>
          <p:cNvSpPr txBox="1">
            <a:spLocks/>
          </p:cNvSpPr>
          <p:nvPr userDrawn="1"/>
        </p:nvSpPr>
        <p:spPr>
          <a:xfrm>
            <a:off x="3653367" y="6604000"/>
            <a:ext cx="48852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2301CS622</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(UI/UX Designing)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01 – Introduction</a:t>
            </a:r>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63444"/>
            <a:ext cx="11929641" cy="559056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684288" y="6047527"/>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0276124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cstate="print">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a:t>Click to edit Master title style</a:t>
            </a:r>
          </a:p>
        </p:txBody>
      </p:sp>
      <p:sp>
        <p:nvSpPr>
          <p:cNvPr id="3"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07092" y="863445"/>
            <a:ext cx="11953729" cy="5586782"/>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0" name="Straight Connector 19">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68688" y="6043182"/>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21" name="Rectangle 20">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Date Placeholder 1">
            <a:extLst>
              <a:ext uri="{FF2B5EF4-FFF2-40B4-BE49-F238E27FC236}">
                <a16:creationId xmlns:a16="http://schemas.microsoft.com/office/drawing/2014/main" id="{B7405E38-7235-F72B-10D4-B641F5CD30A9}"/>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Mayur Padia</a:t>
            </a:r>
          </a:p>
        </p:txBody>
      </p:sp>
      <p:sp>
        <p:nvSpPr>
          <p:cNvPr id="5" name="Footer Placeholder 2">
            <a:extLst>
              <a:ext uri="{FF2B5EF4-FFF2-40B4-BE49-F238E27FC236}">
                <a16:creationId xmlns:a16="http://schemas.microsoft.com/office/drawing/2014/main" id="{34C5AA55-C66C-68EF-7557-BD04207E5022}"/>
              </a:ext>
            </a:extLst>
          </p:cNvPr>
          <p:cNvSpPr txBox="1">
            <a:spLocks/>
          </p:cNvSpPr>
          <p:nvPr userDrawn="1"/>
        </p:nvSpPr>
        <p:spPr>
          <a:xfrm>
            <a:off x="3653367" y="6604000"/>
            <a:ext cx="48852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2301CS622</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(UI/UX Designing)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01 – Introduction</a:t>
            </a:r>
          </a:p>
        </p:txBody>
      </p:sp>
    </p:spTree>
    <p:extLst>
      <p:ext uri="{BB962C8B-B14F-4D97-AF65-F5344CB8AC3E}">
        <p14:creationId xmlns:p14="http://schemas.microsoft.com/office/powerpoint/2010/main" val="34686285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9"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11" name="Picture 10">
            <a:extLst>
              <a:ext uri="{FF2B5EF4-FFF2-40B4-BE49-F238E27FC236}">
                <a16:creationId xmlns:a16="http://schemas.microsoft.com/office/drawing/2014/main" id="{07171932-FFF4-4D27-9425-8CB5D27A92F2}"/>
              </a:ext>
            </a:extLst>
          </p:cNvPr>
          <p:cNvPicPr>
            <a:picLocks noChangeAspect="1"/>
          </p:cNvPicPr>
          <p:nvPr userDrawn="1"/>
        </p:nvPicPr>
        <p:blipFill rotWithShape="1">
          <a:blip r:embed="rId2" cstate="print">
            <a:duotone>
              <a:schemeClr val="accent1">
                <a:shade val="45000"/>
                <a:satMod val="135000"/>
              </a:schemeClr>
              <a:prstClr val="white"/>
            </a:duotone>
            <a:extLst>
              <a:ext uri="{28A0092B-C50C-407E-A947-70E740481C1C}">
                <a14:useLocalDpi xmlns:a14="http://schemas.microsoft.com/office/drawing/2010/main" val="0"/>
              </a:ext>
            </a:extLst>
          </a:blip>
          <a:srcRect r="11581" b="21180"/>
          <a:stretch/>
        </p:blipFill>
        <p:spPr>
          <a:xfrm rot="16200000">
            <a:off x="9807099" y="606901"/>
            <a:ext cx="2991808" cy="1778000"/>
          </a:xfrm>
          <a:prstGeom prst="rect">
            <a:avLst/>
          </a:prstGeom>
        </p:spPr>
      </p:pic>
      <p:pic>
        <p:nvPicPr>
          <p:cNvPr id="12" name="Picture 11">
            <a:extLst>
              <a:ext uri="{FF2B5EF4-FFF2-40B4-BE49-F238E27FC236}">
                <a16:creationId xmlns:a16="http://schemas.microsoft.com/office/drawing/2014/main" id="{1639DF2A-5426-428D-B32D-78E9191D8A0C}"/>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9646" t="18062" r="2731" b="17724"/>
          <a:stretch/>
        </p:blipFill>
        <p:spPr>
          <a:xfrm>
            <a:off x="0" y="401568"/>
            <a:ext cx="543946" cy="772151"/>
          </a:xfrm>
          <a:prstGeom prst="rect">
            <a:avLst/>
          </a:prstGeom>
        </p:spPr>
      </p:pic>
      <p:sp>
        <p:nvSpPr>
          <p:cNvPr id="2" name="Title 1">
            <a:extLst>
              <a:ext uri="{FF2B5EF4-FFF2-40B4-BE49-F238E27FC236}">
                <a16:creationId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dirty="0">
                <a:gradFill flip="none" rotWithShape="1">
                  <a:gsLst>
                    <a:gs pos="0">
                      <a:srgbClr val="1D3064"/>
                    </a:gs>
                    <a:gs pos="100000">
                      <a:schemeClr val="tx2"/>
                    </a:gs>
                  </a:gsLst>
                  <a:lin ang="0" scaled="1"/>
                  <a:tileRect/>
                </a:gradFill>
                <a:effectLst/>
                <a:latin typeface="+mn-lt"/>
                <a:ea typeface="+mn-ea"/>
                <a:cs typeface="+mn-cs"/>
              </a:defRPr>
            </a:lvl1pPr>
          </a:lstStyle>
          <a:p>
            <a:r>
              <a:rPr lang="en-US" dirty="0"/>
              <a:t>Write here Section Title</a:t>
            </a:r>
          </a:p>
        </p:txBody>
      </p:sp>
      <p:sp>
        <p:nvSpPr>
          <p:cNvPr id="3" name="Text Placeholder 2">
            <a:extLst>
              <a:ext uri="{FF2B5EF4-FFF2-40B4-BE49-F238E27FC236}">
                <a16:creationId xmlns:a16="http://schemas.microsoft.com/office/drawing/2014/main" id="{566C89DA-344D-4448-822C-2826084EF12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Write here Section Subtitle</a:t>
            </a:r>
          </a:p>
        </p:txBody>
      </p:sp>
      <p:pic>
        <p:nvPicPr>
          <p:cNvPr id="10" name="Picture 9">
            <a:extLst>
              <a:ext uri="{FF2B5EF4-FFF2-40B4-BE49-F238E27FC236}">
                <a16:creationId xmlns:a16="http://schemas.microsoft.com/office/drawing/2014/main" id="{E75253BA-841C-4898-BAAF-3A16D7F9433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925557" y="5664170"/>
            <a:ext cx="2976891" cy="904935"/>
          </a:xfrm>
          <a:prstGeom prst="rect">
            <a:avLst/>
          </a:prstGeom>
        </p:spPr>
      </p:pic>
    </p:spTree>
    <p:extLst>
      <p:ext uri="{BB962C8B-B14F-4D97-AF65-F5344CB8AC3E}">
        <p14:creationId xmlns:p14="http://schemas.microsoft.com/office/powerpoint/2010/main" val="200169294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684288" y="193927"/>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Date Placeholder 1">
            <a:extLst>
              <a:ext uri="{FF2B5EF4-FFF2-40B4-BE49-F238E27FC236}">
                <a16:creationId xmlns:a16="http://schemas.microsoft.com/office/drawing/2014/main" id="{D2949837-8952-4BE0-DD16-DB9B00266D76}"/>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Mayur Padia</a:t>
            </a:r>
          </a:p>
        </p:txBody>
      </p:sp>
      <p:sp>
        <p:nvSpPr>
          <p:cNvPr id="3" name="Footer Placeholder 2">
            <a:extLst>
              <a:ext uri="{FF2B5EF4-FFF2-40B4-BE49-F238E27FC236}">
                <a16:creationId xmlns:a16="http://schemas.microsoft.com/office/drawing/2014/main" id="{C7E23748-16C2-6E30-B45F-BE695AAB237E}"/>
              </a:ext>
            </a:extLst>
          </p:cNvPr>
          <p:cNvSpPr txBox="1">
            <a:spLocks/>
          </p:cNvSpPr>
          <p:nvPr userDrawn="1"/>
        </p:nvSpPr>
        <p:spPr>
          <a:xfrm>
            <a:off x="3653367" y="6604000"/>
            <a:ext cx="48852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2301CS622</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(UI/UX Designing)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01 – Introduction</a:t>
            </a:r>
          </a:p>
        </p:txBody>
      </p:sp>
    </p:spTree>
    <p:extLst>
      <p:ext uri="{BB962C8B-B14F-4D97-AF65-F5344CB8AC3E}">
        <p14:creationId xmlns:p14="http://schemas.microsoft.com/office/powerpoint/2010/main" val="297197250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0684288" y="5992307"/>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Date Placeholder 1">
            <a:extLst>
              <a:ext uri="{FF2B5EF4-FFF2-40B4-BE49-F238E27FC236}">
                <a16:creationId xmlns:a16="http://schemas.microsoft.com/office/drawing/2014/main" id="{E049F237-89CC-E5D2-55B0-9F4BEB952328}"/>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Mayur Padia</a:t>
            </a:r>
          </a:p>
        </p:txBody>
      </p:sp>
      <p:sp>
        <p:nvSpPr>
          <p:cNvPr id="3" name="Footer Placeholder 2">
            <a:extLst>
              <a:ext uri="{FF2B5EF4-FFF2-40B4-BE49-F238E27FC236}">
                <a16:creationId xmlns:a16="http://schemas.microsoft.com/office/drawing/2014/main" id="{1770EB2F-C8EB-9AC9-0DE3-6BD893FE8797}"/>
              </a:ext>
            </a:extLst>
          </p:cNvPr>
          <p:cNvSpPr txBox="1">
            <a:spLocks/>
          </p:cNvSpPr>
          <p:nvPr userDrawn="1"/>
        </p:nvSpPr>
        <p:spPr>
          <a:xfrm>
            <a:off x="3653367" y="6604000"/>
            <a:ext cx="48852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2301CS622</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(UI/UX Designing)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01 – Introduction</a:t>
            </a:r>
          </a:p>
        </p:txBody>
      </p:sp>
    </p:spTree>
    <p:extLst>
      <p:ext uri="{BB962C8B-B14F-4D97-AF65-F5344CB8AC3E}">
        <p14:creationId xmlns:p14="http://schemas.microsoft.com/office/powerpoint/2010/main" val="3206247808"/>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3">
            <a:extLst>
              <a:ext uri="{FF2B5EF4-FFF2-40B4-BE49-F238E27FC236}">
                <a16:creationId xmlns:a16="http://schemas.microsoft.com/office/drawing/2014/main" id="{32768103-D8F5-4649-8107-E4B3B8C554BB}"/>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22" name="Straight Connector 21">
            <a:extLst>
              <a:ext uri="{FF2B5EF4-FFF2-40B4-BE49-F238E27FC236}">
                <a16:creationId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9E228D-B2BD-4EFA-9FE9-86D81DDC600E}"/>
              </a:ext>
            </a:extLst>
          </p:cNvPr>
          <p:cNvGrpSpPr/>
          <p:nvPr userDrawn="1"/>
        </p:nvGrpSpPr>
        <p:grpSpPr>
          <a:xfrm>
            <a:off x="168688" y="6051030"/>
            <a:ext cx="1339023" cy="407045"/>
            <a:chOff x="10721798" y="852808"/>
            <a:chExt cx="1339023" cy="407045"/>
          </a:xfrm>
        </p:grpSpPr>
        <p:pic>
          <p:nvPicPr>
            <p:cNvPr id="15" name="Picture 14">
              <a:extLst>
                <a:ext uri="{FF2B5EF4-FFF2-40B4-BE49-F238E27FC236}">
                  <a16:creationId xmlns:a16="http://schemas.microsoft.com/office/drawing/2014/main" id="{60ED7292-9BDD-4D31-8064-11177842F8C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1798" y="852808"/>
              <a:ext cx="1339022" cy="407045"/>
            </a:xfrm>
            <a:prstGeom prst="rect">
              <a:avLst/>
            </a:prstGeom>
          </p:spPr>
        </p:pic>
        <p:sp>
          <p:nvSpPr>
            <p:cNvPr id="19" name="Rectangle 18">
              <a:extLst>
                <a:ext uri="{FF2B5EF4-FFF2-40B4-BE49-F238E27FC236}">
                  <a16:creationId xmlns:a16="http://schemas.microsoft.com/office/drawing/2014/main" id="{1F0757EE-ABB9-45D2-B479-D5AB8FB14DF1}"/>
                </a:ext>
              </a:extLst>
            </p:cNvPr>
            <p:cNvSpPr/>
            <p:nvPr userDrawn="1"/>
          </p:nvSpPr>
          <p:spPr>
            <a:xfrm>
              <a:off x="10721799" y="852808"/>
              <a:ext cx="1339022" cy="4070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Date Placeholder 1">
            <a:extLst>
              <a:ext uri="{FF2B5EF4-FFF2-40B4-BE49-F238E27FC236}">
                <a16:creationId xmlns:a16="http://schemas.microsoft.com/office/drawing/2014/main" id="{D2F31F0A-A72F-7922-4010-C2875E8EA5D7}"/>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 Mayur Padia</a:t>
            </a:r>
          </a:p>
        </p:txBody>
      </p:sp>
      <p:sp>
        <p:nvSpPr>
          <p:cNvPr id="3" name="Footer Placeholder 2">
            <a:extLst>
              <a:ext uri="{FF2B5EF4-FFF2-40B4-BE49-F238E27FC236}">
                <a16:creationId xmlns:a16="http://schemas.microsoft.com/office/drawing/2014/main" id="{67B9EA94-12A3-E8B2-56D6-2FA7FE9357AE}"/>
              </a:ext>
            </a:extLst>
          </p:cNvPr>
          <p:cNvSpPr txBox="1">
            <a:spLocks/>
          </p:cNvSpPr>
          <p:nvPr userDrawn="1"/>
        </p:nvSpPr>
        <p:spPr>
          <a:xfrm>
            <a:off x="3653367" y="6604000"/>
            <a:ext cx="48852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t>
            </a:r>
            <a:r>
              <a:rPr lang="en-US" dirty="0">
                <a:solidFill>
                  <a:schemeClr val="tx1"/>
                </a:solidFill>
              </a:rPr>
              <a:t>2301CS622</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(UI/UX Designing)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01 – Introduction</a:t>
            </a:r>
          </a:p>
        </p:txBody>
      </p:sp>
    </p:spTree>
    <p:extLst>
      <p:ext uri="{BB962C8B-B14F-4D97-AF65-F5344CB8AC3E}">
        <p14:creationId xmlns:p14="http://schemas.microsoft.com/office/powerpoint/2010/main" val="424331452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31161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pPr/>
              <a:t>12/16/2024</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pPr/>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67" r:id="rId1"/>
    <p:sldLayoutId id="2147483670" r:id="rId2"/>
    <p:sldLayoutId id="2147483687" r:id="rId3"/>
    <p:sldLayoutId id="2147483688" r:id="rId4"/>
    <p:sldLayoutId id="2147483671" r:id="rId5"/>
    <p:sldLayoutId id="2147483672" r:id="rId6"/>
    <p:sldLayoutId id="2147483689" r:id="rId7"/>
    <p:sldLayoutId id="2147483690" r:id="rId8"/>
    <p:sldLayoutId id="2147483673" r:id="rId9"/>
    <p:sldLayoutId id="2147483691" r:id="rId10"/>
    <p:sldLayoutId id="2147483697" r:id="rId11"/>
    <p:sldLayoutId id="2147483698" r:id="rId12"/>
    <p:sldLayoutId id="2147483674" r:id="rId13"/>
    <p:sldLayoutId id="2147483676" r:id="rId14"/>
    <p:sldLayoutId id="2147483677" r:id="rId15"/>
    <p:sldLayoutId id="2147483678" r:id="rId16"/>
    <p:sldLayoutId id="2147483679" r:id="rId17"/>
    <p:sldLayoutId id="2147483681" r:id="rId18"/>
    <p:sldLayoutId id="2147483683" r:id="rId19"/>
    <p:sldLayoutId id="2147483682" r:id="rId20"/>
    <p:sldLayoutId id="2147483684" r:id="rId21"/>
    <p:sldLayoutId id="2147483685" r:id="rId22"/>
    <p:sldLayoutId id="2147483686" r:id="rId23"/>
    <p:sldLayoutId id="2147483693" r:id="rId24"/>
    <p:sldLayoutId id="2147483696" r:id="rId25"/>
    <p:sldLayoutId id="2147483695" r:id="rId26"/>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image" Target="../media/image48.wmf"/></Relationships>
</file>

<file path=ppt/slides/_rels/slide19.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6.xml"/><Relationship Id="rId4" Type="http://schemas.openxmlformats.org/officeDocument/2006/relationships/image" Target="../media/image7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3.xml"/><Relationship Id="rId5" Type="http://schemas.openxmlformats.org/officeDocument/2006/relationships/image" Target="../media/image28.jp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3.xml"/><Relationship Id="rId6" Type="http://schemas.openxmlformats.org/officeDocument/2006/relationships/image" Target="../media/image33.jpg"/><Relationship Id="rId5" Type="http://schemas.openxmlformats.org/officeDocument/2006/relationships/image" Target="../media/image32.jpg"/><Relationship Id="rId4" Type="http://schemas.openxmlformats.org/officeDocument/2006/relationships/image" Target="../media/image31.jpg"/></Relationships>
</file>

<file path=ppt/slides/_rels/slide9.xml.rels><?xml version="1.0" encoding="UTF-8" standalone="yes"?>
<Relationships xmlns="http://schemas.openxmlformats.org/package/2006/relationships"><Relationship Id="rId8" Type="http://schemas.openxmlformats.org/officeDocument/2006/relationships/image" Target="../media/image40.jpg"/><Relationship Id="rId3" Type="http://schemas.openxmlformats.org/officeDocument/2006/relationships/image" Target="../media/image35.jpg"/><Relationship Id="rId7" Type="http://schemas.openxmlformats.org/officeDocument/2006/relationships/image" Target="../media/image39.jpg"/><Relationship Id="rId2" Type="http://schemas.openxmlformats.org/officeDocument/2006/relationships/image" Target="../media/image34.jpg"/><Relationship Id="rId1" Type="http://schemas.openxmlformats.org/officeDocument/2006/relationships/slideLayout" Target="../slideLayouts/slideLayout3.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jpg"/><Relationship Id="rId9" Type="http://schemas.openxmlformats.org/officeDocument/2006/relationships/image" Target="../media/image4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0E0A5353-D4D5-43D7-A039-6CFC6871D64F}"/>
              </a:ext>
            </a:extLst>
          </p:cNvPr>
          <p:cNvSpPr>
            <a:spLocks noGrp="1"/>
          </p:cNvSpPr>
          <p:nvPr>
            <p:ph type="ctrTitle"/>
          </p:nvPr>
        </p:nvSpPr>
        <p:spPr/>
        <p:txBody>
          <a:bodyPr/>
          <a:lstStyle/>
          <a:p>
            <a:r>
              <a:rPr lang="en-US" sz="4800" b="0" dirty="0">
                <a:latin typeface="Roboto Condensed Light" panose="02000000000000000000" pitchFamily="2" charset="0"/>
                <a:ea typeface="Roboto Condensed Light" panose="02000000000000000000" pitchFamily="2" charset="0"/>
              </a:rPr>
              <a:t>Unit-01</a:t>
            </a:r>
            <a:r>
              <a:rPr lang="en-US" dirty="0"/>
              <a:t> </a:t>
            </a:r>
            <a:br>
              <a:rPr lang="en-US" dirty="0"/>
            </a:br>
            <a:r>
              <a:rPr lang="en-US" dirty="0"/>
              <a:t>Introduction to the UI and UX</a:t>
            </a:r>
          </a:p>
        </p:txBody>
      </p:sp>
      <p:sp>
        <p:nvSpPr>
          <p:cNvPr id="10" name="Text Placeholder 9">
            <a:extLst>
              <a:ext uri="{FF2B5EF4-FFF2-40B4-BE49-F238E27FC236}">
                <a16:creationId xmlns:a16="http://schemas.microsoft.com/office/drawing/2014/main" id="{6C137D2E-F7D0-465C-8541-F4CFBBD6738F}"/>
              </a:ext>
            </a:extLst>
          </p:cNvPr>
          <p:cNvSpPr>
            <a:spLocks noGrp="1"/>
          </p:cNvSpPr>
          <p:nvPr>
            <p:ph type="body" sz="quarter" idx="11"/>
          </p:nvPr>
        </p:nvSpPr>
        <p:spPr/>
        <p:txBody>
          <a:bodyPr/>
          <a:lstStyle/>
          <a:p>
            <a:r>
              <a:rPr lang="en-IN" dirty="0"/>
              <a:t>mayur.padia@darshan.ac.in</a:t>
            </a:r>
            <a:endParaRPr lang="en-US" dirty="0"/>
          </a:p>
        </p:txBody>
      </p:sp>
      <p:sp>
        <p:nvSpPr>
          <p:cNvPr id="11" name="Text Placeholder 10">
            <a:extLst>
              <a:ext uri="{FF2B5EF4-FFF2-40B4-BE49-F238E27FC236}">
                <a16:creationId xmlns:a16="http://schemas.microsoft.com/office/drawing/2014/main" id="{527C5C63-5136-498D-B5D5-B1F6385ED37C}"/>
              </a:ext>
            </a:extLst>
          </p:cNvPr>
          <p:cNvSpPr>
            <a:spLocks noGrp="1"/>
          </p:cNvSpPr>
          <p:nvPr>
            <p:ph type="body" sz="quarter" idx="12"/>
          </p:nvPr>
        </p:nvSpPr>
        <p:spPr/>
        <p:txBody>
          <a:bodyPr/>
          <a:lstStyle/>
          <a:p>
            <a:r>
              <a:rPr lang="en-IN" dirty="0"/>
              <a:t>99255 15118</a:t>
            </a:r>
            <a:endParaRPr lang="en-US" dirty="0"/>
          </a:p>
        </p:txBody>
      </p:sp>
      <p:sp>
        <p:nvSpPr>
          <p:cNvPr id="12" name="Text Placeholder 11">
            <a:extLst>
              <a:ext uri="{FF2B5EF4-FFF2-40B4-BE49-F238E27FC236}">
                <a16:creationId xmlns:a16="http://schemas.microsoft.com/office/drawing/2014/main" id="{C4FACC96-BA70-4FDA-AB13-3B133AD498A5}"/>
              </a:ext>
            </a:extLst>
          </p:cNvPr>
          <p:cNvSpPr>
            <a:spLocks noGrp="1"/>
          </p:cNvSpPr>
          <p:nvPr>
            <p:ph type="body" sz="quarter" idx="13"/>
          </p:nvPr>
        </p:nvSpPr>
        <p:spPr>
          <a:xfrm>
            <a:off x="1837677" y="5537768"/>
            <a:ext cx="4079263" cy="290081"/>
          </a:xfrm>
        </p:spPr>
        <p:txBody>
          <a:bodyPr/>
          <a:lstStyle/>
          <a:p>
            <a:r>
              <a:rPr lang="en-IN" dirty="0"/>
              <a:t>Department of Computer Science &amp; Engineering </a:t>
            </a:r>
            <a:endParaRPr lang="en-US" dirty="0"/>
          </a:p>
        </p:txBody>
      </p:sp>
      <p:sp>
        <p:nvSpPr>
          <p:cNvPr id="13" name="Text Placeholder 12">
            <a:extLst>
              <a:ext uri="{FF2B5EF4-FFF2-40B4-BE49-F238E27FC236}">
                <a16:creationId xmlns:a16="http://schemas.microsoft.com/office/drawing/2014/main" id="{03A79D48-3C85-46E3-9CAE-59240F299A25}"/>
              </a:ext>
            </a:extLst>
          </p:cNvPr>
          <p:cNvSpPr>
            <a:spLocks noGrp="1"/>
          </p:cNvSpPr>
          <p:nvPr>
            <p:ph type="body" sz="quarter" idx="14"/>
          </p:nvPr>
        </p:nvSpPr>
        <p:spPr>
          <a:xfrm>
            <a:off x="1837677" y="5219544"/>
            <a:ext cx="5581039" cy="290081"/>
          </a:xfrm>
        </p:spPr>
        <p:txBody>
          <a:bodyPr/>
          <a:lstStyle/>
          <a:p>
            <a:r>
              <a:rPr lang="en-IN" dirty="0"/>
              <a:t>Prof. Mayur Padia</a:t>
            </a:r>
            <a:endParaRPr lang="en-US" dirty="0"/>
          </a:p>
        </p:txBody>
      </p:sp>
      <p:sp>
        <p:nvSpPr>
          <p:cNvPr id="14" name="Text Placeholder 13">
            <a:extLst>
              <a:ext uri="{FF2B5EF4-FFF2-40B4-BE49-F238E27FC236}">
                <a16:creationId xmlns:a16="http://schemas.microsoft.com/office/drawing/2014/main" id="{062CA4D6-180D-44EB-978C-EAE6FB447DCE}"/>
              </a:ext>
            </a:extLst>
          </p:cNvPr>
          <p:cNvSpPr>
            <a:spLocks noGrp="1"/>
          </p:cNvSpPr>
          <p:nvPr>
            <p:ph type="body" sz="quarter" idx="16"/>
          </p:nvPr>
        </p:nvSpPr>
        <p:spPr/>
        <p:txBody>
          <a:bodyPr/>
          <a:lstStyle/>
          <a:p>
            <a:r>
              <a:rPr lang="en-IN" dirty="0"/>
              <a:t>UI/UX Designing (UI/UX) </a:t>
            </a:r>
          </a:p>
          <a:p>
            <a:r>
              <a:rPr lang="en-IN" dirty="0"/>
              <a:t>DU # </a:t>
            </a:r>
            <a:r>
              <a:rPr lang="en-US" dirty="0"/>
              <a:t>2301CS622</a:t>
            </a:r>
          </a:p>
        </p:txBody>
      </p:sp>
      <p:pic>
        <p:nvPicPr>
          <p:cNvPr id="16" name="Picture Placeholder 15"/>
          <p:cNvPicPr>
            <a:picLocks noGrp="1" noChangeAspect="1"/>
          </p:cNvPicPr>
          <p:nvPr>
            <p:ph type="pic" sz="quarter" idx="10"/>
          </p:nvPr>
        </p:nvPicPr>
        <p:blipFill>
          <a:blip r:embed="rId2" cstate="hqprint">
            <a:extLst>
              <a:ext uri="{28A0092B-C50C-407E-A947-70E740481C1C}">
                <a14:useLocalDpi xmlns:a14="http://schemas.microsoft.com/office/drawing/2010/main" val="0"/>
              </a:ext>
            </a:extLst>
          </a:blip>
          <a:srcRect/>
          <a:stretch/>
        </p:blipFill>
        <p:spPr/>
      </p:pic>
    </p:spTree>
    <p:extLst>
      <p:ext uri="{BB962C8B-B14F-4D97-AF65-F5344CB8AC3E}">
        <p14:creationId xmlns:p14="http://schemas.microsoft.com/office/powerpoint/2010/main" val="2436520014"/>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Difference between UX and UI</a:t>
            </a:r>
          </a:p>
        </p:txBody>
      </p:sp>
      <p:sp>
        <p:nvSpPr>
          <p:cNvPr id="3" name="Content Placeholder 2"/>
          <p:cNvSpPr>
            <a:spLocks noGrp="1"/>
          </p:cNvSpPr>
          <p:nvPr>
            <p:ph idx="1"/>
          </p:nvPr>
        </p:nvSpPr>
        <p:spPr/>
        <p:txBody>
          <a:bodyPr/>
          <a:lstStyle/>
          <a:p>
            <a:endParaRPr lang="en-US" dirty="0"/>
          </a:p>
        </p:txBody>
      </p:sp>
      <p:graphicFrame>
        <p:nvGraphicFramePr>
          <p:cNvPr id="4" name="Google Shape;539;p43"/>
          <p:cNvGraphicFramePr/>
          <p:nvPr>
            <p:extLst>
              <p:ext uri="{D42A27DB-BD31-4B8C-83A1-F6EECF244321}">
                <p14:modId xmlns:p14="http://schemas.microsoft.com/office/powerpoint/2010/main" val="1792958685"/>
              </p:ext>
            </p:extLst>
          </p:nvPr>
        </p:nvGraphicFramePr>
        <p:xfrm>
          <a:off x="131763" y="863600"/>
          <a:ext cx="11928475" cy="1010940"/>
        </p:xfrm>
        <a:graphic>
          <a:graphicData uri="http://schemas.openxmlformats.org/drawingml/2006/table">
            <a:tbl>
              <a:tblPr firstRow="1" bandRow="1">
                <a:noFill/>
              </a:tblPr>
              <a:tblGrid>
                <a:gridCol w="1639875">
                  <a:extLst>
                    <a:ext uri="{9D8B030D-6E8A-4147-A177-3AD203B41FA5}">
                      <a16:colId xmlns:a16="http://schemas.microsoft.com/office/drawing/2014/main" val="20000"/>
                    </a:ext>
                  </a:extLst>
                </a:gridCol>
                <a:gridCol w="5043500">
                  <a:extLst>
                    <a:ext uri="{9D8B030D-6E8A-4147-A177-3AD203B41FA5}">
                      <a16:colId xmlns:a16="http://schemas.microsoft.com/office/drawing/2014/main" val="20001"/>
                    </a:ext>
                  </a:extLst>
                </a:gridCol>
                <a:gridCol w="5245100">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800" b="1" u="none" strike="noStrike" cap="none" dirty="0">
                          <a:solidFill>
                            <a:schemeClr val="bg1"/>
                          </a:solidFill>
                        </a:rPr>
                        <a:t>Parameter</a:t>
                      </a:r>
                      <a:endParaRPr b="1" dirty="0">
                        <a:solidFill>
                          <a:schemeClr val="bg1"/>
                        </a:solidFill>
                      </a:endParaRPr>
                    </a:p>
                  </a:txBody>
                  <a:tcPr marL="91450" marR="91450" marT="45725" marB="45725">
                    <a:solidFill>
                      <a:schemeClr val="dk2"/>
                    </a:solidFill>
                  </a:tcPr>
                </a:tc>
                <a:tc>
                  <a:txBody>
                    <a:bodyPr/>
                    <a:lstStyle/>
                    <a:p>
                      <a:pPr marL="0" marR="0" lvl="0" indent="0" algn="l" rtl="0">
                        <a:spcBef>
                          <a:spcPts val="0"/>
                        </a:spcBef>
                        <a:spcAft>
                          <a:spcPts val="0"/>
                        </a:spcAft>
                        <a:buNone/>
                      </a:pPr>
                      <a:r>
                        <a:rPr lang="en-US" sz="1800" b="1">
                          <a:solidFill>
                            <a:schemeClr val="bg1"/>
                          </a:solidFill>
                        </a:rPr>
                        <a:t>UX Design</a:t>
                      </a:r>
                      <a:endParaRPr b="1">
                        <a:solidFill>
                          <a:schemeClr val="bg1"/>
                        </a:solidFill>
                      </a:endParaRPr>
                    </a:p>
                  </a:txBody>
                  <a:tcPr marL="91450" marR="91450" marT="45725" marB="45725">
                    <a:solidFill>
                      <a:schemeClr val="dk2"/>
                    </a:solidFill>
                  </a:tcPr>
                </a:tc>
                <a:tc>
                  <a:txBody>
                    <a:bodyPr/>
                    <a:lstStyle/>
                    <a:p>
                      <a:pPr marL="0" marR="0" lvl="0" indent="0" algn="l" rtl="0">
                        <a:spcBef>
                          <a:spcPts val="0"/>
                        </a:spcBef>
                        <a:spcAft>
                          <a:spcPts val="0"/>
                        </a:spcAft>
                        <a:buNone/>
                      </a:pPr>
                      <a:r>
                        <a:rPr lang="en-US" sz="1800" b="1" dirty="0">
                          <a:solidFill>
                            <a:schemeClr val="bg1"/>
                          </a:solidFill>
                        </a:rPr>
                        <a:t>UI Design</a:t>
                      </a:r>
                      <a:endParaRPr b="1" dirty="0">
                        <a:solidFill>
                          <a:schemeClr val="bg1"/>
                        </a:solidFill>
                      </a:endParaRPr>
                    </a:p>
                  </a:txBody>
                  <a:tcPr marL="91450" marR="91450" marT="45725" marB="45725">
                    <a:solidFill>
                      <a:schemeClr val="dk2"/>
                    </a:solidFill>
                  </a:tcPr>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b="1">
                          <a:solidFill>
                            <a:srgbClr val="15537E"/>
                          </a:solidFill>
                        </a:rPr>
                        <a:t>Define</a:t>
                      </a:r>
                      <a:endParaRPr/>
                    </a:p>
                  </a:txBody>
                  <a:tcPr marL="91450" marR="91450" marT="45725" marB="45725">
                    <a:solidFill>
                      <a:srgbClr val="C7E4F6"/>
                    </a:solidFill>
                  </a:tcPr>
                </a:tc>
                <a:tc>
                  <a:txBody>
                    <a:bodyPr/>
                    <a:lstStyle/>
                    <a:p>
                      <a:pPr marL="0" marR="0" lvl="0" indent="0" algn="just" rtl="0">
                        <a:spcBef>
                          <a:spcPts val="0"/>
                        </a:spcBef>
                        <a:spcAft>
                          <a:spcPts val="0"/>
                        </a:spcAft>
                        <a:buNone/>
                      </a:pPr>
                      <a:r>
                        <a:rPr lang="en-US" sz="1800" dirty="0">
                          <a:solidFill>
                            <a:srgbClr val="15537E"/>
                          </a:solidFill>
                        </a:rPr>
                        <a:t>Human-first approach to product design</a:t>
                      </a:r>
                      <a:endParaRPr dirty="0"/>
                    </a:p>
                  </a:txBody>
                  <a:tcPr marL="91450" marR="91450" marT="45725" marB="45725"/>
                </a:tc>
                <a:tc>
                  <a:txBody>
                    <a:bodyPr/>
                    <a:lstStyle/>
                    <a:p>
                      <a:pPr marL="0" marR="0" lvl="0" indent="0" algn="just" rtl="0">
                        <a:spcBef>
                          <a:spcPts val="0"/>
                        </a:spcBef>
                        <a:spcAft>
                          <a:spcPts val="0"/>
                        </a:spcAft>
                        <a:buNone/>
                      </a:pPr>
                      <a:r>
                        <a:rPr lang="en-US" sz="1800" dirty="0">
                          <a:solidFill>
                            <a:srgbClr val="15537E"/>
                          </a:solidFill>
                        </a:rPr>
                        <a:t>Human-first approach to designing the aesthetic experience of a product</a:t>
                      </a:r>
                      <a:endParaRPr dirty="0"/>
                    </a:p>
                  </a:txBody>
                  <a:tcPr marL="91450" marR="91450" marT="45725" marB="45725"/>
                </a:tc>
                <a:extLst>
                  <a:ext uri="{0D108BD9-81ED-4DB2-BD59-A6C34878D82A}">
                    <a16:rowId xmlns:a16="http://schemas.microsoft.com/office/drawing/2014/main" val="10001"/>
                  </a:ext>
                </a:extLst>
              </a:tr>
            </a:tbl>
          </a:graphicData>
        </a:graphic>
      </p:graphicFrame>
      <p:graphicFrame>
        <p:nvGraphicFramePr>
          <p:cNvPr id="5" name="Google Shape;540;p43"/>
          <p:cNvGraphicFramePr/>
          <p:nvPr/>
        </p:nvGraphicFramePr>
        <p:xfrm>
          <a:off x="131761" y="1874520"/>
          <a:ext cx="11928475" cy="370850"/>
        </p:xfrm>
        <a:graphic>
          <a:graphicData uri="http://schemas.openxmlformats.org/drawingml/2006/table">
            <a:tbl>
              <a:tblPr firstRow="1" bandRow="1">
                <a:noFill/>
              </a:tblPr>
              <a:tblGrid>
                <a:gridCol w="1639875">
                  <a:extLst>
                    <a:ext uri="{9D8B030D-6E8A-4147-A177-3AD203B41FA5}">
                      <a16:colId xmlns:a16="http://schemas.microsoft.com/office/drawing/2014/main" val="20000"/>
                    </a:ext>
                  </a:extLst>
                </a:gridCol>
                <a:gridCol w="5043500">
                  <a:extLst>
                    <a:ext uri="{9D8B030D-6E8A-4147-A177-3AD203B41FA5}">
                      <a16:colId xmlns:a16="http://schemas.microsoft.com/office/drawing/2014/main" val="20001"/>
                    </a:ext>
                  </a:extLst>
                </a:gridCol>
                <a:gridCol w="5245100">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800" b="1">
                          <a:solidFill>
                            <a:srgbClr val="15537E"/>
                          </a:solidFill>
                        </a:rPr>
                        <a:t>Application</a:t>
                      </a:r>
                      <a:endParaRPr/>
                    </a:p>
                  </a:txBody>
                  <a:tcPr marL="91450" marR="91450" marT="45725" marB="45725">
                    <a:solidFill>
                      <a:srgbClr val="C7E4F6"/>
                    </a:solidFill>
                  </a:tcPr>
                </a:tc>
                <a:tc>
                  <a:txBody>
                    <a:bodyPr/>
                    <a:lstStyle/>
                    <a:p>
                      <a:pPr marL="0" marR="0" lvl="0" indent="0" algn="just" rtl="0">
                        <a:spcBef>
                          <a:spcPts val="0"/>
                        </a:spcBef>
                        <a:spcAft>
                          <a:spcPts val="0"/>
                        </a:spcAft>
                        <a:buNone/>
                      </a:pPr>
                      <a:r>
                        <a:rPr lang="en-US" sz="1800" b="0">
                          <a:solidFill>
                            <a:srgbClr val="15537E"/>
                          </a:solidFill>
                        </a:rPr>
                        <a:t>Physical and digital products</a:t>
                      </a:r>
                      <a:endParaRPr/>
                    </a:p>
                  </a:txBody>
                  <a:tcPr marL="91450" marR="91450" marT="45725" marB="45725">
                    <a:solidFill>
                      <a:srgbClr val="FFFFFF"/>
                    </a:solidFill>
                  </a:tcPr>
                </a:tc>
                <a:tc>
                  <a:txBody>
                    <a:bodyPr/>
                    <a:lstStyle/>
                    <a:p>
                      <a:pPr marL="0" marR="0" lvl="0" indent="0" algn="just" rtl="0">
                        <a:spcBef>
                          <a:spcPts val="0"/>
                        </a:spcBef>
                        <a:spcAft>
                          <a:spcPts val="0"/>
                        </a:spcAft>
                        <a:buNone/>
                      </a:pPr>
                      <a:r>
                        <a:rPr lang="en-US" sz="1800" b="0" dirty="0">
                          <a:solidFill>
                            <a:srgbClr val="15537E"/>
                          </a:solidFill>
                        </a:rPr>
                        <a:t>Digital products only</a:t>
                      </a:r>
                      <a:endParaRPr dirty="0"/>
                    </a:p>
                  </a:txBody>
                  <a:tcPr marL="91450" marR="91450" marT="45725" marB="45725">
                    <a:solidFill>
                      <a:srgbClr val="FFFFFF"/>
                    </a:solidFill>
                  </a:tcPr>
                </a:tc>
                <a:extLst>
                  <a:ext uri="{0D108BD9-81ED-4DB2-BD59-A6C34878D82A}">
                    <a16:rowId xmlns:a16="http://schemas.microsoft.com/office/drawing/2014/main" val="10000"/>
                  </a:ext>
                </a:extLst>
              </a:tr>
            </a:tbl>
          </a:graphicData>
        </a:graphic>
      </p:graphicFrame>
      <p:graphicFrame>
        <p:nvGraphicFramePr>
          <p:cNvPr id="6" name="Google Shape;541;p43"/>
          <p:cNvGraphicFramePr/>
          <p:nvPr/>
        </p:nvGraphicFramePr>
        <p:xfrm>
          <a:off x="131761" y="2245360"/>
          <a:ext cx="11928475" cy="640090"/>
        </p:xfrm>
        <a:graphic>
          <a:graphicData uri="http://schemas.openxmlformats.org/drawingml/2006/table">
            <a:tbl>
              <a:tblPr firstRow="1" bandRow="1">
                <a:noFill/>
              </a:tblPr>
              <a:tblGrid>
                <a:gridCol w="1639875">
                  <a:extLst>
                    <a:ext uri="{9D8B030D-6E8A-4147-A177-3AD203B41FA5}">
                      <a16:colId xmlns:a16="http://schemas.microsoft.com/office/drawing/2014/main" val="20000"/>
                    </a:ext>
                  </a:extLst>
                </a:gridCol>
                <a:gridCol w="5043500">
                  <a:extLst>
                    <a:ext uri="{9D8B030D-6E8A-4147-A177-3AD203B41FA5}">
                      <a16:colId xmlns:a16="http://schemas.microsoft.com/office/drawing/2014/main" val="20001"/>
                    </a:ext>
                  </a:extLst>
                </a:gridCol>
                <a:gridCol w="5245100">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800" b="1" dirty="0">
                          <a:solidFill>
                            <a:srgbClr val="15537E"/>
                          </a:solidFill>
                        </a:rPr>
                        <a:t>Focus</a:t>
                      </a:r>
                      <a:endParaRPr dirty="0"/>
                    </a:p>
                  </a:txBody>
                  <a:tcPr marL="91450" marR="91450" marT="45725" marB="45725">
                    <a:solidFill>
                      <a:srgbClr val="C7E4F6"/>
                    </a:solidFill>
                  </a:tcPr>
                </a:tc>
                <a:tc>
                  <a:txBody>
                    <a:bodyPr/>
                    <a:lstStyle/>
                    <a:p>
                      <a:pPr marL="0" marR="0" lvl="0" indent="0" algn="just" rtl="0">
                        <a:spcBef>
                          <a:spcPts val="0"/>
                        </a:spcBef>
                        <a:spcAft>
                          <a:spcPts val="0"/>
                        </a:spcAft>
                        <a:buNone/>
                      </a:pPr>
                      <a:r>
                        <a:rPr lang="en-US" sz="1800" b="0">
                          <a:solidFill>
                            <a:srgbClr val="15537E"/>
                          </a:solidFill>
                        </a:rPr>
                        <a:t>The full experience from a user’s first contact to the last</a:t>
                      </a:r>
                      <a:endParaRPr/>
                    </a:p>
                  </a:txBody>
                  <a:tcPr marL="91450" marR="91450" marT="45725" marB="45725">
                    <a:solidFill>
                      <a:srgbClr val="FFFFFF"/>
                    </a:solidFill>
                  </a:tcPr>
                </a:tc>
                <a:tc>
                  <a:txBody>
                    <a:bodyPr/>
                    <a:lstStyle/>
                    <a:p>
                      <a:pPr marL="0" marR="0" lvl="0" indent="0" algn="just" rtl="0">
                        <a:spcBef>
                          <a:spcPts val="0"/>
                        </a:spcBef>
                        <a:spcAft>
                          <a:spcPts val="0"/>
                        </a:spcAft>
                        <a:buNone/>
                      </a:pPr>
                      <a:r>
                        <a:rPr lang="en-US" sz="1800" b="0">
                          <a:solidFill>
                            <a:srgbClr val="15537E"/>
                          </a:solidFill>
                        </a:rPr>
                        <a:t>Visual touchpoints that allow users to interact with a product</a:t>
                      </a:r>
                      <a:endParaRPr/>
                    </a:p>
                  </a:txBody>
                  <a:tcPr marL="91450" marR="91450" marT="45725" marB="45725">
                    <a:solidFill>
                      <a:srgbClr val="FFFFFF"/>
                    </a:solidFill>
                  </a:tcPr>
                </a:tc>
                <a:extLst>
                  <a:ext uri="{0D108BD9-81ED-4DB2-BD59-A6C34878D82A}">
                    <a16:rowId xmlns:a16="http://schemas.microsoft.com/office/drawing/2014/main" val="10000"/>
                  </a:ext>
                </a:extLst>
              </a:tr>
            </a:tbl>
          </a:graphicData>
        </a:graphic>
      </p:graphicFrame>
      <p:graphicFrame>
        <p:nvGraphicFramePr>
          <p:cNvPr id="7" name="Google Shape;542;p43"/>
          <p:cNvGraphicFramePr/>
          <p:nvPr/>
        </p:nvGraphicFramePr>
        <p:xfrm>
          <a:off x="131761" y="2885440"/>
          <a:ext cx="11928475" cy="914410"/>
        </p:xfrm>
        <a:graphic>
          <a:graphicData uri="http://schemas.openxmlformats.org/drawingml/2006/table">
            <a:tbl>
              <a:tblPr firstRow="1" bandRow="1">
                <a:noFill/>
              </a:tblPr>
              <a:tblGrid>
                <a:gridCol w="1639875">
                  <a:extLst>
                    <a:ext uri="{9D8B030D-6E8A-4147-A177-3AD203B41FA5}">
                      <a16:colId xmlns:a16="http://schemas.microsoft.com/office/drawing/2014/main" val="20000"/>
                    </a:ext>
                  </a:extLst>
                </a:gridCol>
                <a:gridCol w="5043500">
                  <a:extLst>
                    <a:ext uri="{9D8B030D-6E8A-4147-A177-3AD203B41FA5}">
                      <a16:colId xmlns:a16="http://schemas.microsoft.com/office/drawing/2014/main" val="20001"/>
                    </a:ext>
                  </a:extLst>
                </a:gridCol>
                <a:gridCol w="5245100">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800" b="1">
                          <a:solidFill>
                            <a:srgbClr val="15537E"/>
                          </a:solidFill>
                        </a:rPr>
                        <a:t>Creates</a:t>
                      </a:r>
                      <a:endParaRPr/>
                    </a:p>
                  </a:txBody>
                  <a:tcPr marL="91450" marR="91450" marT="45725" marB="45725">
                    <a:solidFill>
                      <a:srgbClr val="C7E4F6"/>
                    </a:solidFill>
                  </a:tcPr>
                </a:tc>
                <a:tc>
                  <a:txBody>
                    <a:bodyPr/>
                    <a:lstStyle/>
                    <a:p>
                      <a:pPr marL="0" marR="0" lvl="0" indent="0" algn="just" rtl="0">
                        <a:spcBef>
                          <a:spcPts val="0"/>
                        </a:spcBef>
                        <a:spcAft>
                          <a:spcPts val="0"/>
                        </a:spcAft>
                        <a:buNone/>
                      </a:pPr>
                      <a:r>
                        <a:rPr lang="en-US" sz="1800" b="0">
                          <a:solidFill>
                            <a:srgbClr val="15537E"/>
                          </a:solidFill>
                        </a:rPr>
                        <a:t>Structural design solutions for pain points that user encounter anywhere along their journey with a product</a:t>
                      </a:r>
                      <a:endParaRPr/>
                    </a:p>
                  </a:txBody>
                  <a:tcPr marL="91450" marR="91450" marT="45725" marB="45725">
                    <a:solidFill>
                      <a:srgbClr val="FFFFFF"/>
                    </a:solidFill>
                  </a:tcPr>
                </a:tc>
                <a:tc>
                  <a:txBody>
                    <a:bodyPr/>
                    <a:lstStyle/>
                    <a:p>
                      <a:pPr marL="0" marR="0" lvl="0" indent="0" algn="just" rtl="0">
                        <a:spcBef>
                          <a:spcPts val="0"/>
                        </a:spcBef>
                        <a:spcAft>
                          <a:spcPts val="0"/>
                        </a:spcAft>
                        <a:buNone/>
                      </a:pPr>
                      <a:r>
                        <a:rPr lang="en-US" sz="1800" b="0">
                          <a:solidFill>
                            <a:srgbClr val="15537E"/>
                          </a:solidFill>
                        </a:rPr>
                        <a:t>Combination of typography, color palettes, buttons, animations, and imagery</a:t>
                      </a:r>
                      <a:endParaRPr/>
                    </a:p>
                  </a:txBody>
                  <a:tcPr marL="91450" marR="91450" marT="45725" marB="45725">
                    <a:solidFill>
                      <a:srgbClr val="FFFFFF"/>
                    </a:solidFill>
                  </a:tcPr>
                </a:tc>
                <a:extLst>
                  <a:ext uri="{0D108BD9-81ED-4DB2-BD59-A6C34878D82A}">
                    <a16:rowId xmlns:a16="http://schemas.microsoft.com/office/drawing/2014/main" val="10000"/>
                  </a:ext>
                </a:extLst>
              </a:tr>
            </a:tbl>
          </a:graphicData>
        </a:graphic>
      </p:graphicFrame>
      <p:graphicFrame>
        <p:nvGraphicFramePr>
          <p:cNvPr id="8" name="Google Shape;543;p43"/>
          <p:cNvGraphicFramePr/>
          <p:nvPr/>
        </p:nvGraphicFramePr>
        <p:xfrm>
          <a:off x="131760" y="3799840"/>
          <a:ext cx="11928475" cy="370850"/>
        </p:xfrm>
        <a:graphic>
          <a:graphicData uri="http://schemas.openxmlformats.org/drawingml/2006/table">
            <a:tbl>
              <a:tblPr firstRow="1" bandRow="1">
                <a:noFill/>
              </a:tblPr>
              <a:tblGrid>
                <a:gridCol w="1639875">
                  <a:extLst>
                    <a:ext uri="{9D8B030D-6E8A-4147-A177-3AD203B41FA5}">
                      <a16:colId xmlns:a16="http://schemas.microsoft.com/office/drawing/2014/main" val="20000"/>
                    </a:ext>
                  </a:extLst>
                </a:gridCol>
                <a:gridCol w="5043500">
                  <a:extLst>
                    <a:ext uri="{9D8B030D-6E8A-4147-A177-3AD203B41FA5}">
                      <a16:colId xmlns:a16="http://schemas.microsoft.com/office/drawing/2014/main" val="20001"/>
                    </a:ext>
                  </a:extLst>
                </a:gridCol>
                <a:gridCol w="5245100">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800" b="1">
                          <a:solidFill>
                            <a:srgbClr val="15537E"/>
                          </a:solidFill>
                        </a:rPr>
                        <a:t>Results In</a:t>
                      </a:r>
                      <a:endParaRPr/>
                    </a:p>
                  </a:txBody>
                  <a:tcPr marL="91450" marR="91450" marT="45725" marB="45725">
                    <a:solidFill>
                      <a:srgbClr val="C7E4F6"/>
                    </a:solidFill>
                  </a:tcPr>
                </a:tc>
                <a:tc>
                  <a:txBody>
                    <a:bodyPr/>
                    <a:lstStyle/>
                    <a:p>
                      <a:pPr marL="0" marR="0" lvl="0" indent="0" algn="just" rtl="0">
                        <a:spcBef>
                          <a:spcPts val="0"/>
                        </a:spcBef>
                        <a:spcAft>
                          <a:spcPts val="0"/>
                        </a:spcAft>
                        <a:buNone/>
                      </a:pPr>
                      <a:r>
                        <a:rPr lang="en-US" sz="1800" b="0" dirty="0">
                          <a:solidFill>
                            <a:srgbClr val="15537E"/>
                          </a:solidFill>
                        </a:rPr>
                        <a:t>Products that delight users with their effectiveness</a:t>
                      </a:r>
                      <a:endParaRPr dirty="0"/>
                    </a:p>
                  </a:txBody>
                  <a:tcPr marL="91450" marR="91450" marT="45725" marB="45725">
                    <a:solidFill>
                      <a:srgbClr val="FFFFFF"/>
                    </a:solidFill>
                  </a:tcPr>
                </a:tc>
                <a:tc>
                  <a:txBody>
                    <a:bodyPr/>
                    <a:lstStyle/>
                    <a:p>
                      <a:pPr marL="0" marR="0" lvl="0" indent="0" algn="just" rtl="0">
                        <a:spcBef>
                          <a:spcPts val="0"/>
                        </a:spcBef>
                        <a:spcAft>
                          <a:spcPts val="0"/>
                        </a:spcAft>
                        <a:buNone/>
                      </a:pPr>
                      <a:r>
                        <a:rPr lang="en-US" sz="1800" b="0" dirty="0">
                          <a:solidFill>
                            <a:srgbClr val="15537E"/>
                          </a:solidFill>
                        </a:rPr>
                        <a:t>Products that delight users aesthetically</a:t>
                      </a:r>
                      <a:endParaRPr dirty="0"/>
                    </a:p>
                  </a:txBody>
                  <a:tcPr marL="91450" marR="91450" marT="45725" marB="45725">
                    <a:solidFill>
                      <a:srgbClr val="FFFFFF"/>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60915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Fundamental Principles of Interaction</a:t>
            </a:r>
          </a:p>
        </p:txBody>
      </p:sp>
      <p:sp>
        <p:nvSpPr>
          <p:cNvPr id="3" name="Content Placeholder 2"/>
          <p:cNvSpPr>
            <a:spLocks noGrp="1"/>
          </p:cNvSpPr>
          <p:nvPr>
            <p:ph idx="1"/>
          </p:nvPr>
        </p:nvSpPr>
        <p:spPr/>
        <p:txBody>
          <a:bodyPr/>
          <a:lstStyle/>
          <a:p>
            <a:r>
              <a:rPr lang="en-US" dirty="0"/>
              <a:t>When we interact with a product, we need to figure out how to work it. This means discovering what it does, how it works, and what operations are possible. </a:t>
            </a:r>
          </a:p>
          <a:p>
            <a:r>
              <a:rPr lang="en-US" dirty="0"/>
              <a:t>Discoverability results from appropriate application of six fundamental psychological concepts:</a:t>
            </a:r>
          </a:p>
          <a:p>
            <a:pPr marL="914400" lvl="1" indent="-457200">
              <a:buFont typeface="+mj-lt"/>
              <a:buAutoNum type="arabicPeriod"/>
            </a:pPr>
            <a:r>
              <a:rPr lang="en-US" dirty="0"/>
              <a:t>Affordances</a:t>
            </a:r>
          </a:p>
          <a:p>
            <a:pPr marL="914400" lvl="1" indent="-457200">
              <a:buFont typeface="+mj-lt"/>
              <a:buAutoNum type="arabicPeriod"/>
            </a:pPr>
            <a:r>
              <a:rPr lang="en-US" dirty="0"/>
              <a:t>Signifiers</a:t>
            </a:r>
          </a:p>
          <a:p>
            <a:pPr marL="914400" lvl="1" indent="-457200">
              <a:buFont typeface="+mj-lt"/>
              <a:buAutoNum type="arabicPeriod"/>
            </a:pPr>
            <a:r>
              <a:rPr lang="en-US" dirty="0"/>
              <a:t>Constraints</a:t>
            </a:r>
          </a:p>
          <a:p>
            <a:pPr marL="914400" lvl="1" indent="-457200">
              <a:buFont typeface="+mj-lt"/>
              <a:buAutoNum type="arabicPeriod"/>
            </a:pPr>
            <a:r>
              <a:rPr lang="en-US" dirty="0"/>
              <a:t>Mappings</a:t>
            </a:r>
          </a:p>
          <a:p>
            <a:pPr marL="914400" lvl="1" indent="-457200">
              <a:buFont typeface="+mj-lt"/>
              <a:buAutoNum type="arabicPeriod"/>
            </a:pPr>
            <a:r>
              <a:rPr lang="en-US" dirty="0"/>
              <a:t>Feedback</a:t>
            </a:r>
          </a:p>
          <a:p>
            <a:pPr marL="914400" lvl="1" indent="-457200">
              <a:buFont typeface="+mj-lt"/>
              <a:buAutoNum type="arabicPeriod"/>
            </a:pPr>
            <a:r>
              <a:rPr lang="en-US" dirty="0"/>
              <a:t>The conceptual model</a:t>
            </a:r>
          </a:p>
        </p:txBody>
      </p:sp>
    </p:spTree>
    <p:extLst>
      <p:ext uri="{BB962C8B-B14F-4D97-AF65-F5344CB8AC3E}">
        <p14:creationId xmlns:p14="http://schemas.microsoft.com/office/powerpoint/2010/main" val="33280054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Affordances</a:t>
            </a:r>
          </a:p>
        </p:txBody>
      </p:sp>
      <p:sp>
        <p:nvSpPr>
          <p:cNvPr id="3" name="Content Placeholder 2"/>
          <p:cNvSpPr>
            <a:spLocks noGrp="1"/>
          </p:cNvSpPr>
          <p:nvPr>
            <p:ph idx="1"/>
          </p:nvPr>
        </p:nvSpPr>
        <p:spPr/>
        <p:txBody>
          <a:bodyPr/>
          <a:lstStyle/>
          <a:p>
            <a:r>
              <a:rPr lang="en-US" dirty="0"/>
              <a:t>When you want to design pleasurable and effective apps and products, you need to understand the basic interactions between humans – and the world. </a:t>
            </a:r>
          </a:p>
          <a:p>
            <a:r>
              <a:rPr lang="en-US" dirty="0"/>
              <a:t>You need to understand the basic interactions between humans – and the objects you design. </a:t>
            </a:r>
          </a:p>
          <a:p>
            <a:r>
              <a:rPr lang="en-US" dirty="0"/>
              <a:t>Essentially, that means that you need to understand what affordances are.</a:t>
            </a:r>
          </a:p>
          <a:p>
            <a:endParaRPr lang="en-US" dirty="0"/>
          </a:p>
          <a:p>
            <a:endParaRPr lang="en-US" dirty="0"/>
          </a:p>
          <a:p>
            <a:endParaRPr lang="en-US" dirty="0"/>
          </a:p>
          <a:p>
            <a:endParaRPr lang="en-US" dirty="0"/>
          </a:p>
          <a:p>
            <a:endParaRPr lang="en-US" dirty="0"/>
          </a:p>
          <a:p>
            <a:r>
              <a:rPr lang="en-US" b="1" dirty="0"/>
              <a:t>Affordances</a:t>
            </a:r>
            <a:r>
              <a:rPr lang="en-US" dirty="0"/>
              <a:t> define what actions are possible. E.g., the ladder affords climbing for people who know how to hold their balance. The ladder would not afford climbing for a baby. </a:t>
            </a:r>
          </a:p>
          <a:p>
            <a:r>
              <a:rPr lang="en-US" dirty="0"/>
              <a:t>The car door (properties of the object) affords opening, if you have arms and hands (capabilities of the agent) and you know how to operate a handle (properties of the object).</a:t>
            </a:r>
          </a:p>
        </p:txBody>
      </p:sp>
      <p:pic>
        <p:nvPicPr>
          <p:cNvPr id="5" name="Picture 4"/>
          <p:cNvPicPr>
            <a:picLocks noChangeAspect="1"/>
          </p:cNvPicPr>
          <p:nvPr/>
        </p:nvPicPr>
        <p:blipFill>
          <a:blip r:embed="rId2"/>
          <a:stretch>
            <a:fillRect/>
          </a:stretch>
        </p:blipFill>
        <p:spPr>
          <a:xfrm>
            <a:off x="1870471" y="2540134"/>
            <a:ext cx="8451057" cy="2237184"/>
          </a:xfrm>
          <a:prstGeom prst="rect">
            <a:avLst/>
          </a:prstGeom>
        </p:spPr>
      </p:pic>
    </p:spTree>
    <p:extLst>
      <p:ext uri="{BB962C8B-B14F-4D97-AF65-F5344CB8AC3E}">
        <p14:creationId xmlns:p14="http://schemas.microsoft.com/office/powerpoint/2010/main" val="38310839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Affordances (contd.)</a:t>
            </a:r>
          </a:p>
        </p:txBody>
      </p:sp>
      <p:sp>
        <p:nvSpPr>
          <p:cNvPr id="3" name="Content Placeholder 2"/>
          <p:cNvSpPr>
            <a:spLocks noGrp="1"/>
          </p:cNvSpPr>
          <p:nvPr>
            <p:ph idx="1"/>
          </p:nvPr>
        </p:nvSpPr>
        <p:spPr>
          <a:xfrm>
            <a:off x="131181" y="863444"/>
            <a:ext cx="5964820" cy="5590565"/>
          </a:xfrm>
        </p:spPr>
        <p:txBody>
          <a:bodyPr/>
          <a:lstStyle/>
          <a:p>
            <a:r>
              <a:rPr lang="en-US" b="1" dirty="0"/>
              <a:t>Affordances</a:t>
            </a:r>
            <a:r>
              <a:rPr lang="en-US" dirty="0"/>
              <a:t> represent the possibilities in the world for how the </a:t>
            </a:r>
            <a:r>
              <a:rPr lang="en-US" b="1" dirty="0"/>
              <a:t>agent</a:t>
            </a:r>
            <a:r>
              <a:rPr lang="en-US" dirty="0"/>
              <a:t> (a person, animal, or machine) can </a:t>
            </a:r>
            <a:r>
              <a:rPr lang="en-US" b="1" dirty="0"/>
              <a:t>interact</a:t>
            </a:r>
            <a:r>
              <a:rPr lang="en-US" dirty="0"/>
              <a:t> with something.</a:t>
            </a:r>
          </a:p>
          <a:p>
            <a:r>
              <a:rPr lang="en-US" dirty="0"/>
              <a:t>The presence of an affordance is jointly determined by the </a:t>
            </a:r>
            <a:r>
              <a:rPr lang="en-US" b="1" dirty="0"/>
              <a:t>qualities</a:t>
            </a:r>
            <a:r>
              <a:rPr lang="en-US" dirty="0"/>
              <a:t> of the object and the </a:t>
            </a:r>
            <a:r>
              <a:rPr lang="en-US" b="1" dirty="0"/>
              <a:t>abilities</a:t>
            </a:r>
            <a:r>
              <a:rPr lang="en-US" dirty="0"/>
              <a:t> of the agent that is interacting.</a:t>
            </a:r>
          </a:p>
          <a:p>
            <a:r>
              <a:rPr lang="en-US" dirty="0"/>
              <a:t>When you design, it’s your job to ensure that the object you </a:t>
            </a:r>
            <a:r>
              <a:rPr lang="en-US" b="1" dirty="0"/>
              <a:t>design fits your target group</a:t>
            </a:r>
            <a:r>
              <a:rPr lang="en-US" dirty="0"/>
              <a:t> of people.</a:t>
            </a:r>
          </a:p>
          <a:p>
            <a:r>
              <a:rPr lang="en-US" dirty="0"/>
              <a:t>Example: Perceiving a chair, the structure, plains and stability, we know it can be sat or stood on.</a:t>
            </a:r>
          </a:p>
          <a:p>
            <a:endParaRPr lang="en-US" dirty="0"/>
          </a:p>
          <a:p>
            <a:endParaRPr lang="en-US" dirty="0"/>
          </a:p>
        </p:txBody>
      </p:sp>
      <p:pic>
        <p:nvPicPr>
          <p:cNvPr id="6" name="Picture 5"/>
          <p:cNvPicPr>
            <a:picLocks noChangeAspect="1"/>
          </p:cNvPicPr>
          <p:nvPr/>
        </p:nvPicPr>
        <p:blipFill>
          <a:blip r:embed="rId2"/>
          <a:stretch>
            <a:fillRect/>
          </a:stretch>
        </p:blipFill>
        <p:spPr>
          <a:xfrm>
            <a:off x="7421191" y="927090"/>
            <a:ext cx="3522426" cy="5003820"/>
          </a:xfrm>
          <a:prstGeom prst="rect">
            <a:avLst/>
          </a:prstGeom>
        </p:spPr>
      </p:pic>
    </p:spTree>
    <p:extLst>
      <p:ext uri="{BB962C8B-B14F-4D97-AF65-F5344CB8AC3E}">
        <p14:creationId xmlns:p14="http://schemas.microsoft.com/office/powerpoint/2010/main" val="5314434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Signifiers</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r>
              <a:rPr lang="en-US" dirty="0"/>
              <a:t>Signifiers are one of the most important tools of a designer.</a:t>
            </a:r>
          </a:p>
          <a:p>
            <a:r>
              <a:rPr lang="en-US" b="1" dirty="0"/>
              <a:t>Signifiers</a:t>
            </a:r>
            <a:r>
              <a:rPr lang="en-US" dirty="0"/>
              <a:t> are </a:t>
            </a:r>
            <a:r>
              <a:rPr lang="en-US" b="1" dirty="0"/>
              <a:t>signal</a:t>
            </a:r>
            <a:r>
              <a:rPr lang="en-US" dirty="0"/>
              <a:t>. Some signifiers are </a:t>
            </a:r>
            <a:r>
              <a:rPr lang="en-US" b="1" dirty="0"/>
              <a:t>signs</a:t>
            </a:r>
            <a:r>
              <a:rPr lang="en-US" dirty="0"/>
              <a:t>, </a:t>
            </a:r>
            <a:r>
              <a:rPr lang="en-US" b="1" dirty="0"/>
              <a:t>labels</a:t>
            </a:r>
            <a:r>
              <a:rPr lang="en-US" dirty="0"/>
              <a:t>, and </a:t>
            </a:r>
            <a:r>
              <a:rPr lang="en-US" b="1" dirty="0"/>
              <a:t>drawings</a:t>
            </a:r>
            <a:r>
              <a:rPr lang="en-US" dirty="0"/>
              <a:t> placed in the world, such as the signs labeled push, pull or exit on doors, arrows and diagrams indicating what is to be acted upon or in which direction to gesture, or other instructions.</a:t>
            </a:r>
          </a:p>
          <a:p>
            <a:r>
              <a:rPr lang="en-US" dirty="0"/>
              <a:t>If you </a:t>
            </a:r>
            <a:r>
              <a:rPr lang="en-US" b="1" dirty="0"/>
              <a:t>fail to add signifiers</a:t>
            </a:r>
            <a:r>
              <a:rPr lang="en-US" dirty="0"/>
              <a:t>, </a:t>
            </a:r>
            <a:r>
              <a:rPr lang="en-US" b="1" dirty="0"/>
              <a:t>people struggle </a:t>
            </a:r>
            <a:r>
              <a:rPr lang="en-US" dirty="0"/>
              <a:t>to understand how they can use your product or app.</a:t>
            </a:r>
          </a:p>
          <a:p>
            <a:r>
              <a:rPr lang="en-US" dirty="0"/>
              <a:t>You put an unnecessary mental burden on them and you waste their precious time.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p:blipFill>
        <p:spPr>
          <a:xfrm>
            <a:off x="1450799" y="863444"/>
            <a:ext cx="9290401" cy="2232212"/>
          </a:xfrm>
          <a:prstGeom prst="rect">
            <a:avLst/>
          </a:prstGeom>
        </p:spPr>
      </p:pic>
    </p:spTree>
    <p:extLst>
      <p:ext uri="{BB962C8B-B14F-4D97-AF65-F5344CB8AC3E}">
        <p14:creationId xmlns:p14="http://schemas.microsoft.com/office/powerpoint/2010/main" val="1004766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Signifiers (contd.)</a:t>
            </a:r>
          </a:p>
        </p:txBody>
      </p:sp>
      <p:sp>
        <p:nvSpPr>
          <p:cNvPr id="3" name="Content Placeholder 2"/>
          <p:cNvSpPr>
            <a:spLocks noGrp="1"/>
          </p:cNvSpPr>
          <p:nvPr>
            <p:ph idx="1"/>
          </p:nvPr>
        </p:nvSpPr>
        <p:spPr/>
        <p:txBody>
          <a:bodyPr/>
          <a:lstStyle/>
          <a:p>
            <a:r>
              <a:rPr lang="en-US" dirty="0"/>
              <a:t>People become frustrated and angry when they’re unnecessarily slowed down in achieving their goals, such as paying a bill in their bank app or buying a ticket at a metro station.</a:t>
            </a:r>
          </a:p>
          <a:p>
            <a:r>
              <a:rPr lang="en-US" dirty="0"/>
              <a:t>Example:</a:t>
            </a:r>
          </a:p>
          <a:p>
            <a:pPr lvl="1"/>
            <a:r>
              <a:rPr lang="en-US" dirty="0">
                <a:solidFill>
                  <a:schemeClr val="dk1"/>
                </a:solidFill>
                <a:ea typeface="Roboto Condensed"/>
                <a:cs typeface="Roboto Condensed"/>
                <a:sym typeface="Roboto Condensed"/>
              </a:rPr>
              <a:t>The right image </a:t>
            </a:r>
            <a:r>
              <a:rPr lang="en-US" b="1" dirty="0">
                <a:solidFill>
                  <a:schemeClr val="dk1"/>
                </a:solidFill>
                <a:ea typeface="Roboto Condensed"/>
                <a:cs typeface="Roboto Condensed"/>
                <a:sym typeface="Roboto Condensed"/>
              </a:rPr>
              <a:t>signifies</a:t>
            </a:r>
            <a:r>
              <a:rPr lang="en-US" dirty="0">
                <a:solidFill>
                  <a:schemeClr val="dk1"/>
                </a:solidFill>
                <a:ea typeface="Roboto Condensed"/>
                <a:cs typeface="Roboto Condensed"/>
                <a:sym typeface="Roboto Condensed"/>
              </a:rPr>
              <a:t> that the table is reserved for someone special.</a:t>
            </a:r>
          </a:p>
          <a:p>
            <a:pPr lvl="1"/>
            <a:r>
              <a:rPr lang="en-US" dirty="0">
                <a:solidFill>
                  <a:schemeClr val="dk1"/>
                </a:solidFill>
                <a:ea typeface="Roboto Condensed"/>
                <a:cs typeface="Roboto Condensed"/>
                <a:sym typeface="Roboto Condensed"/>
              </a:rPr>
              <a:t>The button is greyed out, suggesting it is inactive.</a:t>
            </a:r>
          </a:p>
          <a:p>
            <a:pPr lvl="1"/>
            <a:endParaRPr lang="en-US" dirty="0">
              <a:solidFill>
                <a:schemeClr val="dk1"/>
              </a:solidFill>
              <a:ea typeface="Roboto Condensed"/>
              <a:cs typeface="Roboto Condensed"/>
              <a:sym typeface="Roboto Condensed"/>
            </a:endParaRPr>
          </a:p>
          <a:p>
            <a:endParaRPr lang="en-US" dirty="0"/>
          </a:p>
          <a:p>
            <a:endParaRPr lang="en-US" dirty="0"/>
          </a:p>
        </p:txBody>
      </p:sp>
      <p:pic>
        <p:nvPicPr>
          <p:cNvPr id="6" name="Google Shape;737;p62"/>
          <p:cNvPicPr preferRelativeResize="0"/>
          <p:nvPr/>
        </p:nvPicPr>
        <p:blipFill rotWithShape="1">
          <a:blip r:embed="rId2">
            <a:alphaModFix/>
          </a:blip>
          <a:srcRect/>
          <a:stretch/>
        </p:blipFill>
        <p:spPr>
          <a:xfrm>
            <a:off x="8955561" y="1588553"/>
            <a:ext cx="3105260" cy="4140346"/>
          </a:xfrm>
          <a:prstGeom prst="rect">
            <a:avLst/>
          </a:prstGeom>
          <a:noFill/>
          <a:ln>
            <a:noFill/>
          </a:ln>
        </p:spPr>
      </p:pic>
      <p:grpSp>
        <p:nvGrpSpPr>
          <p:cNvPr id="7" name="Google Shape;738;p62"/>
          <p:cNvGrpSpPr/>
          <p:nvPr/>
        </p:nvGrpSpPr>
        <p:grpSpPr>
          <a:xfrm>
            <a:off x="1942813" y="2750609"/>
            <a:ext cx="4431093" cy="3689953"/>
            <a:chOff x="5963483" y="1146780"/>
            <a:chExt cx="4971949" cy="4140346"/>
          </a:xfrm>
        </p:grpSpPr>
        <p:pic>
          <p:nvPicPr>
            <p:cNvPr id="8" name="Google Shape;739;p62"/>
            <p:cNvPicPr preferRelativeResize="0"/>
            <p:nvPr/>
          </p:nvPicPr>
          <p:blipFill rotWithShape="1">
            <a:blip r:embed="rId3">
              <a:alphaModFix/>
            </a:blip>
            <a:srcRect l="6746" t="8552" r="6994" b="10584"/>
            <a:stretch/>
          </p:blipFill>
          <p:spPr>
            <a:xfrm>
              <a:off x="5963483" y="1146780"/>
              <a:ext cx="4971949" cy="4140346"/>
            </a:xfrm>
            <a:prstGeom prst="rect">
              <a:avLst/>
            </a:prstGeom>
            <a:noFill/>
            <a:ln>
              <a:noFill/>
            </a:ln>
          </p:spPr>
        </p:pic>
        <p:cxnSp>
          <p:nvCxnSpPr>
            <p:cNvPr id="9" name="Google Shape;740;p62"/>
            <p:cNvCxnSpPr/>
            <p:nvPr/>
          </p:nvCxnSpPr>
          <p:spPr>
            <a:xfrm rot="-5400000">
              <a:off x="7367503" y="4278112"/>
              <a:ext cx="254061" cy="3"/>
            </a:xfrm>
            <a:prstGeom prst="curvedConnector3">
              <a:avLst>
                <a:gd name="adj1" fmla="val 50000"/>
              </a:avLst>
            </a:prstGeom>
            <a:noFill/>
            <a:ln w="9525" cap="flat" cmpd="sng">
              <a:solidFill>
                <a:schemeClr val="dk1"/>
              </a:solidFill>
              <a:prstDash val="solid"/>
              <a:miter lim="800000"/>
              <a:headEnd type="none" w="sm" len="sm"/>
              <a:tailEnd type="triangle" w="med" len="med"/>
            </a:ln>
          </p:spPr>
        </p:cxnSp>
        <p:sp>
          <p:nvSpPr>
            <p:cNvPr id="10" name="Google Shape;741;p62"/>
            <p:cNvSpPr txBox="1"/>
            <p:nvPr/>
          </p:nvSpPr>
          <p:spPr>
            <a:xfrm>
              <a:off x="6341649" y="4405144"/>
              <a:ext cx="230576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Roboto Condensed"/>
                  <a:ea typeface="Roboto Condensed"/>
                  <a:cs typeface="Roboto Condensed"/>
                  <a:sym typeface="Roboto Condensed"/>
                </a:rPr>
                <a:t>Looks like a button but </a:t>
              </a:r>
              <a:r>
                <a:rPr lang="en-US" sz="1800" b="1" i="1">
                  <a:solidFill>
                    <a:schemeClr val="dk1"/>
                  </a:solidFill>
                  <a:latin typeface="Roboto Condensed"/>
                  <a:ea typeface="Roboto Condensed"/>
                  <a:cs typeface="Roboto Condensed"/>
                  <a:sym typeface="Roboto Condensed"/>
                </a:rPr>
                <a:t>inactive</a:t>
              </a:r>
              <a:r>
                <a:rPr lang="en-US" sz="1800">
                  <a:solidFill>
                    <a:schemeClr val="dk1"/>
                  </a:solidFill>
                  <a:latin typeface="Roboto Condensed"/>
                  <a:ea typeface="Roboto Condensed"/>
                  <a:cs typeface="Roboto Condensed"/>
                  <a:sym typeface="Roboto Condensed"/>
                </a:rPr>
                <a:t> or </a:t>
              </a:r>
              <a:r>
                <a:rPr lang="en-US" sz="1800" b="1" i="1">
                  <a:solidFill>
                    <a:schemeClr val="dk1"/>
                  </a:solidFill>
                  <a:latin typeface="Roboto Condensed"/>
                  <a:ea typeface="Roboto Condensed"/>
                  <a:cs typeface="Roboto Condensed"/>
                  <a:sym typeface="Roboto Condensed"/>
                </a:rPr>
                <a:t>disabled</a:t>
              </a:r>
              <a:endParaRPr/>
            </a:p>
          </p:txBody>
        </p:sp>
      </p:grpSp>
    </p:spTree>
    <p:extLst>
      <p:ext uri="{BB962C8B-B14F-4D97-AF65-F5344CB8AC3E}">
        <p14:creationId xmlns:p14="http://schemas.microsoft.com/office/powerpoint/2010/main" val="13951864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Constraints</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r>
              <a:rPr lang="en-US" dirty="0"/>
              <a:t>Constraints are powerful clues, limiting the set of possible actions. </a:t>
            </a:r>
          </a:p>
          <a:p>
            <a:r>
              <a:rPr lang="en-US" dirty="0"/>
              <a:t>The thoughtful use of constraints in design lets people readily determine the proper course of action, even in a novel situation.</a:t>
            </a:r>
          </a:p>
          <a:p>
            <a:endParaRPr lang="en-IN" dirty="0"/>
          </a:p>
        </p:txBody>
      </p:sp>
      <p:pic>
        <p:nvPicPr>
          <p:cNvPr id="4" name="Picture 3"/>
          <p:cNvPicPr>
            <a:picLocks noChangeAspect="1"/>
          </p:cNvPicPr>
          <p:nvPr/>
        </p:nvPicPr>
        <p:blipFill>
          <a:blip r:embed="rId2"/>
          <a:stretch>
            <a:fillRect/>
          </a:stretch>
        </p:blipFill>
        <p:spPr>
          <a:xfrm>
            <a:off x="1095212" y="863444"/>
            <a:ext cx="10001575" cy="2651890"/>
          </a:xfrm>
          <a:prstGeom prst="rect">
            <a:avLst/>
          </a:prstGeom>
        </p:spPr>
      </p:pic>
    </p:spTree>
    <p:extLst>
      <p:ext uri="{BB962C8B-B14F-4D97-AF65-F5344CB8AC3E}">
        <p14:creationId xmlns:p14="http://schemas.microsoft.com/office/powerpoint/2010/main" val="40978708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Types of Constraints</a:t>
            </a:r>
          </a:p>
        </p:txBody>
      </p:sp>
      <p:sp>
        <p:nvSpPr>
          <p:cNvPr id="3" name="Content Placeholder 2"/>
          <p:cNvSpPr>
            <a:spLocks noGrp="1"/>
          </p:cNvSpPr>
          <p:nvPr>
            <p:ph idx="1"/>
          </p:nvPr>
        </p:nvSpPr>
        <p:spPr/>
        <p:txBody>
          <a:bodyPr/>
          <a:lstStyle/>
          <a:p>
            <a:r>
              <a:rPr lang="en-US" dirty="0"/>
              <a:t>There are </a:t>
            </a:r>
            <a:r>
              <a:rPr lang="en-US" b="1" dirty="0"/>
              <a:t>four kinds</a:t>
            </a:r>
            <a:r>
              <a:rPr lang="en-US" dirty="0"/>
              <a:t> of constraints</a:t>
            </a:r>
          </a:p>
          <a:p>
            <a:pPr marL="457200" indent="-457200">
              <a:buFont typeface="+mj-lt"/>
              <a:buAutoNum type="arabicPeriod"/>
            </a:pPr>
            <a:r>
              <a:rPr lang="en-US" dirty="0"/>
              <a:t>Physical Constraints</a:t>
            </a:r>
          </a:p>
          <a:p>
            <a:pPr marL="457200" indent="-457200">
              <a:buFont typeface="+mj-lt"/>
              <a:buAutoNum type="arabicPeriod"/>
            </a:pPr>
            <a:r>
              <a:rPr lang="en-US" dirty="0"/>
              <a:t>Cultural Constraints</a:t>
            </a:r>
          </a:p>
          <a:p>
            <a:pPr marL="457200" indent="-457200">
              <a:buFont typeface="+mj-lt"/>
              <a:buAutoNum type="arabicPeriod"/>
            </a:pPr>
            <a:r>
              <a:rPr lang="en-US" dirty="0"/>
              <a:t>Semantic Constraints</a:t>
            </a:r>
          </a:p>
          <a:p>
            <a:pPr marL="457200" indent="-457200">
              <a:buFont typeface="+mj-lt"/>
              <a:buAutoNum type="arabicPeriod"/>
            </a:pPr>
            <a:r>
              <a:rPr lang="en-US" dirty="0"/>
              <a:t>Logical Constraints</a:t>
            </a:r>
            <a:endParaRPr lang="en-IN" dirty="0"/>
          </a:p>
        </p:txBody>
      </p:sp>
    </p:spTree>
    <p:extLst>
      <p:ext uri="{BB962C8B-B14F-4D97-AF65-F5344CB8AC3E}">
        <p14:creationId xmlns:p14="http://schemas.microsoft.com/office/powerpoint/2010/main" val="12488790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a:t>
            </a:r>
            <a:r>
              <a:rPr lang="en-IN" dirty="0"/>
              <a:t>Constraints</a:t>
            </a:r>
          </a:p>
        </p:txBody>
      </p:sp>
      <p:sp>
        <p:nvSpPr>
          <p:cNvPr id="3" name="Content Placeholder 2"/>
          <p:cNvSpPr>
            <a:spLocks noGrp="1"/>
          </p:cNvSpPr>
          <p:nvPr>
            <p:ph idx="1"/>
          </p:nvPr>
        </p:nvSpPr>
        <p:spPr/>
        <p:txBody>
          <a:bodyPr/>
          <a:lstStyle/>
          <a:p>
            <a:r>
              <a:rPr lang="en-US" dirty="0"/>
              <a:t>The value of physical constraints is that they </a:t>
            </a:r>
            <a:r>
              <a:rPr lang="en-US" b="1" dirty="0"/>
              <a:t>rely upon properties </a:t>
            </a:r>
            <a:r>
              <a:rPr lang="en-US" dirty="0"/>
              <a:t>of the physical world for their operation.</a:t>
            </a:r>
          </a:p>
          <a:p>
            <a:r>
              <a:rPr lang="en-US" dirty="0"/>
              <a:t>E.g., we can not insert SD card in place of battery in camera.</a:t>
            </a:r>
          </a:p>
          <a:p>
            <a:r>
              <a:rPr lang="en-US" dirty="0"/>
              <a:t>It is nothing but</a:t>
            </a:r>
            <a:r>
              <a:rPr lang="en-US" b="1" dirty="0"/>
              <a:t> limitations by physical features </a:t>
            </a:r>
            <a:r>
              <a:rPr lang="en-US" dirty="0"/>
              <a:t>such as size and shape.</a:t>
            </a:r>
          </a:p>
          <a:p>
            <a:endParaRPr lang="en-US" dirty="0"/>
          </a:p>
          <a:p>
            <a:endParaRPr lang="en-US" dirty="0"/>
          </a:p>
          <a:p>
            <a:r>
              <a:rPr lang="en-US" dirty="0"/>
              <a:t>No special training is necessary. With the proper use of physical constraints, there should be only a </a:t>
            </a:r>
            <a:r>
              <a:rPr lang="en-US" b="1" dirty="0"/>
              <a:t>limited number of possible actions</a:t>
            </a:r>
            <a:r>
              <a:rPr lang="en-US" dirty="0"/>
              <a:t>—or, at least, </a:t>
            </a:r>
            <a:r>
              <a:rPr lang="en-US" b="1" dirty="0"/>
              <a:t>desired actions can be made obvious</a:t>
            </a:r>
            <a:r>
              <a:rPr lang="en-US" dirty="0"/>
              <a:t>, usually by being especially relevant.</a:t>
            </a:r>
          </a:p>
          <a:p>
            <a:r>
              <a:rPr lang="en-US" dirty="0"/>
              <a:t>Physical constraints are made more effective and useful if they are </a:t>
            </a:r>
            <a:r>
              <a:rPr lang="en-US" b="1" dirty="0"/>
              <a:t>easy to see and interpret</a:t>
            </a:r>
            <a:r>
              <a:rPr lang="en-US" dirty="0"/>
              <a:t>, for then the </a:t>
            </a:r>
            <a:r>
              <a:rPr lang="en-US" b="1" dirty="0"/>
              <a:t>set of actions is restricted </a:t>
            </a:r>
            <a:r>
              <a:rPr lang="en-US" dirty="0"/>
              <a:t>before anything has been done. </a:t>
            </a:r>
          </a:p>
          <a:p>
            <a:r>
              <a:rPr lang="en-US" dirty="0"/>
              <a:t>Otherwise, a physical constraint prevents a wrong action from succeeding only after it has been tried.</a:t>
            </a:r>
            <a:endParaRPr lang="en-IN" dirty="0"/>
          </a:p>
        </p:txBody>
      </p:sp>
      <p:graphicFrame>
        <p:nvGraphicFramePr>
          <p:cNvPr id="4" name="Object 3"/>
          <p:cNvGraphicFramePr>
            <a:graphicFrameLocks noChangeAspect="1"/>
          </p:cNvGraphicFramePr>
          <p:nvPr>
            <p:extLst>
              <p:ext uri="{D42A27DB-BD31-4B8C-83A1-F6EECF244321}">
                <p14:modId xmlns:p14="http://schemas.microsoft.com/office/powerpoint/2010/main" val="4102192603"/>
              </p:ext>
            </p:extLst>
          </p:nvPr>
        </p:nvGraphicFramePr>
        <p:xfrm>
          <a:off x="9503290" y="1228256"/>
          <a:ext cx="2104604" cy="2104604"/>
        </p:xfrm>
        <a:graphic>
          <a:graphicData uri="http://schemas.openxmlformats.org/presentationml/2006/ole">
            <mc:AlternateContent xmlns:mc="http://schemas.openxmlformats.org/markup-compatibility/2006">
              <mc:Choice xmlns:v="urn:schemas-microsoft-com:vml" Requires="v">
                <p:oleObj spid="_x0000_s1026" name="Bitmap Image" r:id="rId3" imgW="2286000" imgH="2286000" progId="Paint.Picture">
                  <p:embed/>
                </p:oleObj>
              </mc:Choice>
              <mc:Fallback>
                <p:oleObj name="Bitmap Image" r:id="rId3" imgW="2286000" imgH="2286000" progId="Paint.Picture">
                  <p:embed/>
                  <p:pic>
                    <p:nvPicPr>
                      <p:cNvPr id="0" name=""/>
                      <p:cNvPicPr/>
                      <p:nvPr/>
                    </p:nvPicPr>
                    <p:blipFill>
                      <a:blip r:embed="rId4"/>
                      <a:stretch>
                        <a:fillRect/>
                      </a:stretch>
                    </p:blipFill>
                    <p:spPr>
                      <a:xfrm>
                        <a:off x="9503290" y="1228256"/>
                        <a:ext cx="2104604" cy="2104604"/>
                      </a:xfrm>
                      <a:prstGeom prst="rect">
                        <a:avLst/>
                      </a:prstGeom>
                    </p:spPr>
                  </p:pic>
                </p:oleObj>
              </mc:Fallback>
            </mc:AlternateContent>
          </a:graphicData>
        </a:graphic>
      </p:graphicFrame>
    </p:spTree>
    <p:extLst>
      <p:ext uri="{BB962C8B-B14F-4D97-AF65-F5344CB8AC3E}">
        <p14:creationId xmlns:p14="http://schemas.microsoft.com/office/powerpoint/2010/main" val="32310608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Cultural Constraints</a:t>
            </a:r>
          </a:p>
        </p:txBody>
      </p:sp>
      <p:sp>
        <p:nvSpPr>
          <p:cNvPr id="3" name="Content Placeholder 2"/>
          <p:cNvSpPr>
            <a:spLocks noGrp="1"/>
          </p:cNvSpPr>
          <p:nvPr>
            <p:ph idx="1"/>
          </p:nvPr>
        </p:nvSpPr>
        <p:spPr/>
        <p:txBody>
          <a:bodyPr/>
          <a:lstStyle/>
          <a:p>
            <a:r>
              <a:rPr lang="en-US" dirty="0"/>
              <a:t>Each culture has a set of allowable actions for social situations. </a:t>
            </a:r>
          </a:p>
          <a:p>
            <a:r>
              <a:rPr lang="en-US" dirty="0"/>
              <a:t>Thus, in our own culture we know how to behave in a restaurant— even one we have never been to before. </a:t>
            </a:r>
          </a:p>
          <a:p>
            <a:r>
              <a:rPr lang="en-US" dirty="0"/>
              <a:t>This is how we manage to cope when our host leaves us alone in a strange room, at a strange party, with strange people. </a:t>
            </a:r>
          </a:p>
          <a:p>
            <a:r>
              <a:rPr lang="en-US" dirty="0"/>
              <a:t>And this is why we sometimes feel frustrated, so incapable of action, when we are confronted with a restaurant or group of people from an unfamiliar culture. </a:t>
            </a:r>
          </a:p>
          <a:p>
            <a:r>
              <a:rPr lang="en-US" dirty="0"/>
              <a:t>Cultural issues are at the root of many of the problems we have with new machines: there are as yet no universally accepted conventions or customs for dealing with them.</a:t>
            </a:r>
          </a:p>
          <a:p>
            <a:r>
              <a:rPr lang="en-US" dirty="0"/>
              <a:t>For example place of steering of a car.</a:t>
            </a:r>
          </a:p>
          <a:p>
            <a:r>
              <a:rPr lang="en-US" dirty="0"/>
              <a:t>Cultural constraints may change with time.</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9681" y="4347609"/>
            <a:ext cx="5811140" cy="2128256"/>
          </a:xfrm>
          <a:prstGeom prst="rect">
            <a:avLst/>
          </a:prstGeom>
        </p:spPr>
      </p:pic>
    </p:spTree>
    <p:extLst>
      <p:ext uri="{BB962C8B-B14F-4D97-AF65-F5344CB8AC3E}">
        <p14:creationId xmlns:p14="http://schemas.microsoft.com/office/powerpoint/2010/main" val="37101352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9EBF344-4A7B-4C4A-AF6D-6441BD040AB3}"/>
              </a:ext>
            </a:extLst>
          </p:cNvPr>
          <p:cNvCxnSpPr>
            <a:cxnSpLocks/>
            <a:endCxn id="6" idx="0"/>
          </p:cNvCxnSpPr>
          <p:nvPr/>
        </p:nvCxnSpPr>
        <p:spPr>
          <a:xfrm>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A925EF2-D58F-4AC0-ACED-F747CC08D69F}"/>
              </a:ext>
            </a:extLst>
          </p:cNvPr>
          <p:cNvCxnSpPr>
            <a:cxnSpLocks/>
          </p:cNvCxnSpPr>
          <p:nvPr/>
        </p:nvCxnSpPr>
        <p:spPr>
          <a:xfrm>
            <a:off x="1191446" y="5063613"/>
            <a:ext cx="0" cy="179438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a:sym typeface="Wingdings 2" panose="05020102010507070707" pitchFamily="18" charset="2"/>
              </a:rPr>
              <a:t></a:t>
            </a:r>
            <a:endParaRPr lang="en-US" sz="2800" dirty="0"/>
          </a:p>
        </p:txBody>
      </p:sp>
      <p:sp>
        <p:nvSpPr>
          <p:cNvPr id="7" name="TextBox 6">
            <a:extLst>
              <a:ext uri="{FF2B5EF4-FFF2-40B4-BE49-F238E27FC236}">
                <a16:creationId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dirty="0">
                <a:solidFill>
                  <a:schemeClr val="bg1"/>
                </a:solidFill>
              </a:rPr>
              <a:t>Looping</a:t>
            </a:r>
          </a:p>
        </p:txBody>
      </p:sp>
      <p:cxnSp>
        <p:nvCxnSpPr>
          <p:cNvPr id="8" name="Straight Connector 7">
            <a:extLst>
              <a:ext uri="{FF2B5EF4-FFF2-40B4-BE49-F238E27FC236}">
                <a16:creationId xmlns:a16="http://schemas.microsoft.com/office/drawing/2014/main" id="{F34260FD-CAA3-43A0-977C-7E4B57013872}"/>
              </a:ext>
            </a:extLst>
          </p:cNvPr>
          <p:cNvCxnSpPr>
            <a:cxnSpLocks/>
          </p:cNvCxnSpPr>
          <p:nvPr/>
        </p:nvCxnSpPr>
        <p:spPr>
          <a:xfrm>
            <a:off x="1191446" y="1157468"/>
            <a:ext cx="0" cy="397524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A2F9A4-6988-4274-8384-12496EC9D59D}"/>
              </a:ext>
            </a:extLst>
          </p:cNvPr>
          <p:cNvSpPr txBox="1"/>
          <p:nvPr/>
        </p:nvSpPr>
        <p:spPr>
          <a:xfrm>
            <a:off x="1458964" y="731706"/>
            <a:ext cx="4403770" cy="4801314"/>
          </a:xfrm>
          <a:prstGeom prst="rect">
            <a:avLst/>
          </a:prstGeom>
          <a:noFill/>
        </p:spPr>
        <p:txBody>
          <a:bodyPr wrap="none" rtlCol="0">
            <a:spAutoFit/>
          </a:bodyPr>
          <a:lstStyle/>
          <a:p>
            <a:r>
              <a:rPr lang="en-US" b="1" dirty="0"/>
              <a:t>Outline</a:t>
            </a:r>
          </a:p>
          <a:p>
            <a:pPr marL="742950" lvl="1" indent="-285750">
              <a:buFont typeface="Arial" panose="020B0604020202020204" pitchFamily="34" charset="0"/>
              <a:buChar char="•"/>
            </a:pPr>
            <a:r>
              <a:rPr lang="en-US" dirty="0">
                <a:solidFill>
                  <a:schemeClr val="bg1">
                    <a:lumMod val="50000"/>
                  </a:schemeClr>
                </a:solidFill>
              </a:rPr>
              <a:t>What is User Interface?</a:t>
            </a:r>
          </a:p>
          <a:p>
            <a:pPr marL="742950" lvl="1" indent="-285750">
              <a:buFont typeface="Arial" panose="020B0604020202020204" pitchFamily="34" charset="0"/>
              <a:buChar char="•"/>
            </a:pPr>
            <a:r>
              <a:rPr lang="en-US" dirty="0">
                <a:solidFill>
                  <a:schemeClr val="bg1">
                    <a:lumMod val="50000"/>
                  </a:schemeClr>
                </a:solidFill>
              </a:rPr>
              <a:t>What is User Experience?</a:t>
            </a:r>
          </a:p>
          <a:p>
            <a:pPr marL="742950" lvl="1" indent="-285750">
              <a:buFont typeface="Arial" panose="020B0604020202020204" pitchFamily="34" charset="0"/>
              <a:buChar char="•"/>
            </a:pPr>
            <a:r>
              <a:rPr lang="en-US" dirty="0">
                <a:solidFill>
                  <a:schemeClr val="bg1">
                    <a:lumMod val="50000"/>
                  </a:schemeClr>
                </a:solidFill>
              </a:rPr>
              <a:t>Importance of UI/UX Design</a:t>
            </a:r>
          </a:p>
          <a:p>
            <a:pPr marL="742950" lvl="1" indent="-285750">
              <a:buFont typeface="Arial" panose="020B0604020202020204" pitchFamily="34" charset="0"/>
              <a:buChar char="•"/>
            </a:pPr>
            <a:r>
              <a:rPr lang="en-US" dirty="0">
                <a:solidFill>
                  <a:schemeClr val="bg1">
                    <a:lumMod val="50000"/>
                  </a:schemeClr>
                </a:solidFill>
              </a:rPr>
              <a:t>What do UI and UX Designers do?</a:t>
            </a:r>
          </a:p>
          <a:p>
            <a:pPr marL="742950" lvl="1" indent="-285750">
              <a:buFont typeface="Arial" panose="020B0604020202020204" pitchFamily="34" charset="0"/>
              <a:buChar char="•"/>
            </a:pPr>
            <a:r>
              <a:rPr lang="en-US" dirty="0">
                <a:solidFill>
                  <a:schemeClr val="bg1">
                    <a:lumMod val="50000"/>
                  </a:schemeClr>
                </a:solidFill>
              </a:rPr>
              <a:t>Jobs in the field of UI / UX</a:t>
            </a:r>
          </a:p>
          <a:p>
            <a:pPr marL="742950" lvl="1" indent="-285750">
              <a:buFont typeface="Arial" panose="020B0604020202020204" pitchFamily="34" charset="0"/>
              <a:buChar char="•"/>
            </a:pPr>
            <a:r>
              <a:rPr lang="en-US" dirty="0">
                <a:solidFill>
                  <a:schemeClr val="bg1">
                    <a:lumMod val="50000"/>
                  </a:schemeClr>
                </a:solidFill>
              </a:rPr>
              <a:t>Difference between UX and UI</a:t>
            </a:r>
          </a:p>
          <a:p>
            <a:pPr marL="742950" lvl="1" indent="-285750">
              <a:buFont typeface="Arial" panose="020B0604020202020204" pitchFamily="34" charset="0"/>
              <a:buChar char="•"/>
            </a:pPr>
            <a:r>
              <a:rPr lang="en-US" dirty="0">
                <a:solidFill>
                  <a:schemeClr val="bg1">
                    <a:lumMod val="50000"/>
                  </a:schemeClr>
                </a:solidFill>
              </a:rPr>
              <a:t>Fundamental Principles of Interaction</a:t>
            </a:r>
          </a:p>
          <a:p>
            <a:pPr marL="742950" lvl="1" indent="-285750">
              <a:buFont typeface="Arial" panose="020B0604020202020204" pitchFamily="34" charset="0"/>
              <a:buChar char="•"/>
            </a:pPr>
            <a:r>
              <a:rPr lang="en-US" dirty="0">
                <a:solidFill>
                  <a:schemeClr val="bg1">
                    <a:lumMod val="50000"/>
                  </a:schemeClr>
                </a:solidFill>
              </a:rPr>
              <a:t>The Design Challenge</a:t>
            </a:r>
          </a:p>
          <a:p>
            <a:pPr marL="742950" lvl="1" indent="-285750">
              <a:buFont typeface="Arial" panose="020B0604020202020204" pitchFamily="34" charset="0"/>
              <a:buChar char="•"/>
            </a:pPr>
            <a:r>
              <a:rPr lang="en-US" dirty="0">
                <a:solidFill>
                  <a:schemeClr val="bg1">
                    <a:lumMod val="50000"/>
                  </a:schemeClr>
                </a:solidFill>
              </a:rPr>
              <a:t>The Seven Stages of Action</a:t>
            </a:r>
          </a:p>
          <a:p>
            <a:pPr marL="742950" lvl="1" indent="-285750">
              <a:buFont typeface="Arial" panose="020B0604020202020204" pitchFamily="34" charset="0"/>
              <a:buChar char="•"/>
            </a:pPr>
            <a:r>
              <a:rPr lang="en-US" dirty="0">
                <a:solidFill>
                  <a:schemeClr val="bg1">
                    <a:lumMod val="50000"/>
                  </a:schemeClr>
                </a:solidFill>
              </a:rPr>
              <a:t>Three Levels of Processing</a:t>
            </a:r>
          </a:p>
          <a:p>
            <a:pPr marL="742950" lvl="1" indent="-285750">
              <a:buFont typeface="Arial" panose="020B0604020202020204" pitchFamily="34" charset="0"/>
              <a:buChar char="•"/>
            </a:pPr>
            <a:r>
              <a:rPr lang="en-US" dirty="0">
                <a:solidFill>
                  <a:schemeClr val="bg1">
                    <a:lumMod val="50000"/>
                  </a:schemeClr>
                </a:solidFill>
              </a:rPr>
              <a:t>The Double-diamond Model of Design </a:t>
            </a:r>
          </a:p>
          <a:p>
            <a:pPr marL="742950" lvl="1" indent="-285750">
              <a:buFont typeface="Arial" panose="020B0604020202020204" pitchFamily="34" charset="0"/>
              <a:buChar char="•"/>
            </a:pPr>
            <a:r>
              <a:rPr lang="en-US" dirty="0">
                <a:solidFill>
                  <a:schemeClr val="bg1">
                    <a:lumMod val="50000"/>
                  </a:schemeClr>
                </a:solidFill>
              </a:rPr>
              <a:t>Human-Centered Design Process</a:t>
            </a:r>
          </a:p>
          <a:p>
            <a:pPr marL="742950" lvl="1" indent="-285750">
              <a:buFont typeface="Arial" panose="020B0604020202020204" pitchFamily="34" charset="0"/>
              <a:buChar char="•"/>
            </a:pPr>
            <a:r>
              <a:rPr lang="en-US" dirty="0">
                <a:solidFill>
                  <a:schemeClr val="bg1">
                    <a:lumMod val="50000"/>
                  </a:schemeClr>
                </a:solidFill>
              </a:rPr>
              <a:t>Personas</a:t>
            </a:r>
          </a:p>
          <a:p>
            <a:pPr marL="742950" lvl="1" indent="-285750">
              <a:buFont typeface="Arial" panose="020B0604020202020204" pitchFamily="34" charset="0"/>
              <a:buChar char="•"/>
            </a:pPr>
            <a:r>
              <a:rPr lang="en-US" dirty="0">
                <a:solidFill>
                  <a:schemeClr val="bg1">
                    <a:lumMod val="50000"/>
                  </a:schemeClr>
                </a:solidFill>
              </a:rPr>
              <a:t>Empathy Mapping</a:t>
            </a:r>
          </a:p>
          <a:p>
            <a:pPr marL="742950" lvl="1" indent="-285750">
              <a:buFont typeface="Arial" panose="020B0604020202020204" pitchFamily="34" charset="0"/>
              <a:buChar char="•"/>
            </a:pPr>
            <a:r>
              <a:rPr lang="en-US" dirty="0">
                <a:solidFill>
                  <a:schemeClr val="bg1">
                    <a:lumMod val="50000"/>
                  </a:schemeClr>
                </a:solidFill>
              </a:rPr>
              <a:t>Storyboarding</a:t>
            </a:r>
          </a:p>
          <a:p>
            <a:pPr marL="742950" lvl="1" indent="-285750">
              <a:buFont typeface="Arial" panose="020B0604020202020204" pitchFamily="34" charset="0"/>
              <a:buChar char="•"/>
            </a:pPr>
            <a:endParaRPr lang="en-US" dirty="0">
              <a:solidFill>
                <a:schemeClr val="bg1">
                  <a:lumMod val="50000"/>
                </a:schemeClr>
              </a:solidFill>
            </a:endParaRPr>
          </a:p>
        </p:txBody>
      </p:sp>
    </p:spTree>
    <p:extLst>
      <p:ext uri="{BB962C8B-B14F-4D97-AF65-F5344CB8AC3E}">
        <p14:creationId xmlns:p14="http://schemas.microsoft.com/office/powerpoint/2010/main" val="24575507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par>
                          <p:cTn id="24" fill="hold">
                            <p:stCondLst>
                              <p:cond delay="1500"/>
                            </p:stCondLst>
                            <p:childTnLst>
                              <p:par>
                                <p:cTn id="25" presetID="22" presetClass="entr" presetSubtype="1"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par>
                                <p:cTn id="28" presetID="1" presetClass="entr" presetSubtype="0" fill="hold" nodeType="with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Semantic Constraints</a:t>
            </a:r>
          </a:p>
        </p:txBody>
      </p:sp>
      <p:sp>
        <p:nvSpPr>
          <p:cNvPr id="5" name="Content Placeholder 4"/>
          <p:cNvSpPr>
            <a:spLocks noGrp="1"/>
          </p:cNvSpPr>
          <p:nvPr>
            <p:ph idx="1"/>
          </p:nvPr>
        </p:nvSpPr>
        <p:spPr/>
        <p:txBody>
          <a:bodyPr/>
          <a:lstStyle/>
          <a:p>
            <a:r>
              <a:rPr lang="en-US" dirty="0"/>
              <a:t>Semantics is the </a:t>
            </a:r>
            <a:r>
              <a:rPr lang="en-US" b="1" dirty="0"/>
              <a:t>study of meaning</a:t>
            </a:r>
            <a:r>
              <a:rPr lang="en-US" dirty="0"/>
              <a:t>. </a:t>
            </a:r>
          </a:p>
          <a:p>
            <a:r>
              <a:rPr lang="en-US" dirty="0"/>
              <a:t>Semantic constraints are those that rely upon the </a:t>
            </a:r>
            <a:r>
              <a:rPr lang="en-US" b="1" dirty="0"/>
              <a:t>meaning of the situation </a:t>
            </a:r>
            <a:r>
              <a:rPr lang="en-US" dirty="0"/>
              <a:t>to control the set of possible actions. </a:t>
            </a:r>
          </a:p>
          <a:p>
            <a:r>
              <a:rPr lang="en-US" dirty="0"/>
              <a:t>For example break light in a car is meaning pull in rear side only so vehicles behind that car get signal of break. </a:t>
            </a:r>
          </a:p>
          <a:p>
            <a:endParaRPr lang="en-US" dirty="0"/>
          </a:p>
          <a:p>
            <a:endParaRPr lang="en-US" dirty="0"/>
          </a:p>
          <a:p>
            <a:endParaRPr lang="en-US" dirty="0"/>
          </a:p>
          <a:p>
            <a:r>
              <a:rPr lang="en-US" dirty="0"/>
              <a:t>Semantic constraints </a:t>
            </a:r>
            <a:r>
              <a:rPr lang="en-US" b="1" dirty="0"/>
              <a:t>rely upon our knowledge of the situation </a:t>
            </a:r>
            <a:r>
              <a:rPr lang="en-US" dirty="0"/>
              <a:t>and of the world. </a:t>
            </a:r>
          </a:p>
          <a:p>
            <a:r>
              <a:rPr lang="en-US" dirty="0"/>
              <a:t>Such knowledge can be a powerful and important clue. </a:t>
            </a:r>
          </a:p>
        </p:txBody>
      </p:sp>
      <p:pic>
        <p:nvPicPr>
          <p:cNvPr id="2050" name="Picture 2" descr="New Brake Lights / Stop Lights in Hamilton | Grimmer Moto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2780" y="2515209"/>
            <a:ext cx="2366440" cy="1774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36028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Logical Constraints</a:t>
            </a:r>
          </a:p>
        </p:txBody>
      </p:sp>
      <p:sp>
        <p:nvSpPr>
          <p:cNvPr id="3" name="Content Placeholder 2"/>
          <p:cNvSpPr>
            <a:spLocks noGrp="1"/>
          </p:cNvSpPr>
          <p:nvPr>
            <p:ph idx="1"/>
          </p:nvPr>
        </p:nvSpPr>
        <p:spPr/>
        <p:txBody>
          <a:bodyPr/>
          <a:lstStyle/>
          <a:p>
            <a:r>
              <a:rPr lang="en-US" dirty="0"/>
              <a:t>There is a logical relationship between the </a:t>
            </a:r>
            <a:r>
              <a:rPr lang="en-US" b="1" dirty="0"/>
              <a:t>spatial or functional layout of components</a:t>
            </a:r>
            <a:r>
              <a:rPr lang="en-US" dirty="0"/>
              <a:t> and the things that they affect or are affected by.</a:t>
            </a:r>
          </a:p>
          <a:p>
            <a:r>
              <a:rPr lang="en-US" dirty="0"/>
              <a:t>Logical constraints are comes to our attention because our </a:t>
            </a:r>
            <a:r>
              <a:rPr lang="en-US" b="1" dirty="0"/>
              <a:t>logic is violated</a:t>
            </a:r>
            <a:r>
              <a:rPr lang="en-US" dirty="0"/>
              <a:t>.</a:t>
            </a:r>
          </a:p>
          <a:p>
            <a:r>
              <a:rPr lang="en-US" dirty="0"/>
              <a:t>E.g., if two switches control two lights, the left switch should work the left light and the right switch, the right light. </a:t>
            </a:r>
          </a:p>
          <a:p>
            <a:r>
              <a:rPr lang="en-US" dirty="0"/>
              <a:t>If the orientation of the lights and the switches differ, the natural mapping is destroyed.</a:t>
            </a:r>
          </a:p>
          <a:p>
            <a:r>
              <a:rPr lang="en-US" dirty="0"/>
              <a:t>Similarly car window controllers are logically arranged so that we can easily get which controller controls which window. </a:t>
            </a:r>
            <a:endParaRPr lang="en-IN" dirty="0"/>
          </a:p>
          <a:p>
            <a:endParaRPr lang="en-IN" dirty="0"/>
          </a:p>
        </p:txBody>
      </p:sp>
      <p:pic>
        <p:nvPicPr>
          <p:cNvPr id="4" name="Picture 3"/>
          <p:cNvPicPr>
            <a:picLocks noChangeAspect="1"/>
          </p:cNvPicPr>
          <p:nvPr/>
        </p:nvPicPr>
        <p:blipFill>
          <a:blip r:embed="rId2"/>
          <a:stretch>
            <a:fillRect/>
          </a:stretch>
        </p:blipFill>
        <p:spPr>
          <a:xfrm>
            <a:off x="414061" y="4272551"/>
            <a:ext cx="4421000" cy="2181457"/>
          </a:xfrm>
          <a:prstGeom prst="rect">
            <a:avLst/>
          </a:prstGeom>
        </p:spPr>
      </p:pic>
      <p:pic>
        <p:nvPicPr>
          <p:cNvPr id="5" name="Picture 2" descr="1,800+ Car Door Window Stock Photos, Pictures &amp; Royalty-Free Images -  iStock | Inside car, Car si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0375" y="4272551"/>
            <a:ext cx="3272185" cy="2181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8888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Mappings</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r>
              <a:rPr lang="en-US" b="1" dirty="0"/>
              <a:t>Mapping</a:t>
            </a:r>
            <a:r>
              <a:rPr lang="en-US" dirty="0"/>
              <a:t> is a technical term, borrowed from mathematics, meaning the </a:t>
            </a:r>
            <a:r>
              <a:rPr lang="en-US" b="1" dirty="0"/>
              <a:t>relationship between the elements of two sets of things</a:t>
            </a:r>
            <a:r>
              <a:rPr lang="en-US" dirty="0"/>
              <a:t>. </a:t>
            </a:r>
          </a:p>
          <a:p>
            <a:r>
              <a:rPr lang="en-US" dirty="0"/>
              <a:t>Suppose there are many lights in the ceiling of an auditorium and a row of light switches on the wall at the front of the auditorium. The mapping of switches to lights specifies which switch controls which light.</a:t>
            </a:r>
          </a:p>
          <a:p>
            <a:r>
              <a:rPr lang="en-US" dirty="0"/>
              <a:t>When the mapping uses spatial correspondence between the layout of the controls and the devices being controlled, it is easy to determine how to use them.</a:t>
            </a:r>
          </a:p>
          <a:p>
            <a:r>
              <a:rPr lang="en-US" dirty="0"/>
              <a:t>In steering a car, we rotate the steering wheel right to cause the car to turn right, the top of the wheel moves in the same direction as the car. Note that other choices could have been made but it is not good mapping.</a:t>
            </a:r>
            <a:endParaRPr lang="en-IN" dirty="0"/>
          </a:p>
        </p:txBody>
      </p:sp>
      <p:pic>
        <p:nvPicPr>
          <p:cNvPr id="4" name="Picture 3"/>
          <p:cNvPicPr>
            <a:picLocks noChangeAspect="1"/>
          </p:cNvPicPr>
          <p:nvPr/>
        </p:nvPicPr>
        <p:blipFill>
          <a:blip r:embed="rId2"/>
          <a:stretch>
            <a:fillRect/>
          </a:stretch>
        </p:blipFill>
        <p:spPr>
          <a:xfrm>
            <a:off x="1057751" y="863444"/>
            <a:ext cx="10076498" cy="1822066"/>
          </a:xfrm>
          <a:prstGeom prst="rect">
            <a:avLst/>
          </a:prstGeom>
        </p:spPr>
      </p:pic>
    </p:spTree>
    <p:extLst>
      <p:ext uri="{BB962C8B-B14F-4D97-AF65-F5344CB8AC3E}">
        <p14:creationId xmlns:p14="http://schemas.microsoft.com/office/powerpoint/2010/main" val="13920815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Mappings (</a:t>
            </a:r>
            <a:r>
              <a:rPr lang="en-US" dirty="0"/>
              <a:t>contd.)</a:t>
            </a:r>
            <a:endParaRPr lang="en-IN" dirty="0"/>
          </a:p>
        </p:txBody>
      </p:sp>
      <p:sp>
        <p:nvSpPr>
          <p:cNvPr id="3" name="Content Placeholder 2"/>
          <p:cNvSpPr>
            <a:spLocks noGrp="1"/>
          </p:cNvSpPr>
          <p:nvPr>
            <p:ph idx="1"/>
          </p:nvPr>
        </p:nvSpPr>
        <p:spPr/>
        <p:txBody>
          <a:bodyPr/>
          <a:lstStyle/>
          <a:p>
            <a:r>
              <a:rPr lang="en-US" dirty="0"/>
              <a:t>Mapping can be good or bad based on design so designer should keep it in a mind while designing.</a:t>
            </a:r>
            <a:endParaRPr lang="en-IN" dirty="0"/>
          </a:p>
        </p:txBody>
      </p:sp>
      <p:pic>
        <p:nvPicPr>
          <p:cNvPr id="5" name="Google Shape;820;p70"/>
          <p:cNvPicPr preferRelativeResize="0"/>
          <p:nvPr/>
        </p:nvPicPr>
        <p:blipFill rotWithShape="1">
          <a:blip r:embed="rId2">
            <a:alphaModFix/>
          </a:blip>
          <a:srcRect/>
          <a:stretch/>
        </p:blipFill>
        <p:spPr>
          <a:xfrm>
            <a:off x="2206139" y="1556104"/>
            <a:ext cx="7779721" cy="3745792"/>
          </a:xfrm>
          <a:prstGeom prst="rect">
            <a:avLst/>
          </a:prstGeom>
          <a:noFill/>
          <a:ln>
            <a:noFill/>
          </a:ln>
        </p:spPr>
      </p:pic>
    </p:spTree>
    <p:extLst>
      <p:ext uri="{BB962C8B-B14F-4D97-AF65-F5344CB8AC3E}">
        <p14:creationId xmlns:p14="http://schemas.microsoft.com/office/powerpoint/2010/main" val="12933967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Feedback</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r>
              <a:rPr lang="en-US" dirty="0"/>
              <a:t>Feedback is communicating the results of an action.</a:t>
            </a:r>
          </a:p>
          <a:p>
            <a:r>
              <a:rPr lang="en-US" dirty="0"/>
              <a:t>E.g., people at an elevator repeatedly push the Up/Down button if not indicated that button is pressed and lift is coming on that floor.</a:t>
            </a:r>
          </a:p>
          <a:p>
            <a:r>
              <a:rPr lang="en-US" dirty="0"/>
              <a:t>Characteristics of feedback are:</a:t>
            </a:r>
          </a:p>
          <a:p>
            <a:pPr lvl="1"/>
            <a:r>
              <a:rPr lang="en-IN" dirty="0"/>
              <a:t>Communicate</a:t>
            </a:r>
          </a:p>
          <a:p>
            <a:pPr lvl="1"/>
            <a:r>
              <a:rPr lang="en-IN" dirty="0"/>
              <a:t>Immediate</a:t>
            </a:r>
          </a:p>
          <a:p>
            <a:pPr lvl="1"/>
            <a:r>
              <a:rPr lang="en-IN" dirty="0"/>
              <a:t>Informative</a:t>
            </a:r>
          </a:p>
          <a:p>
            <a:pPr lvl="1"/>
            <a:r>
              <a:rPr lang="en-IN" dirty="0"/>
              <a:t>Planned</a:t>
            </a:r>
          </a:p>
        </p:txBody>
      </p:sp>
      <p:pic>
        <p:nvPicPr>
          <p:cNvPr id="4" name="Picture 3"/>
          <p:cNvPicPr>
            <a:picLocks noChangeAspect="1"/>
          </p:cNvPicPr>
          <p:nvPr/>
        </p:nvPicPr>
        <p:blipFill>
          <a:blip r:embed="rId2"/>
          <a:stretch>
            <a:fillRect/>
          </a:stretch>
        </p:blipFill>
        <p:spPr>
          <a:xfrm>
            <a:off x="1078706" y="863444"/>
            <a:ext cx="10034588" cy="2231764"/>
          </a:xfrm>
          <a:prstGeom prst="rect">
            <a:avLst/>
          </a:prstGeom>
        </p:spPr>
      </p:pic>
    </p:spTree>
    <p:extLst>
      <p:ext uri="{BB962C8B-B14F-4D97-AF65-F5344CB8AC3E}">
        <p14:creationId xmlns:p14="http://schemas.microsoft.com/office/powerpoint/2010/main" val="2016398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The Conceptual Model</a:t>
            </a:r>
          </a:p>
        </p:txBody>
      </p:sp>
      <p:sp>
        <p:nvSpPr>
          <p:cNvPr id="3" name="Content Placeholder 2"/>
          <p:cNvSpPr>
            <a:spLocks noGrp="1"/>
          </p:cNvSpPr>
          <p:nvPr>
            <p:ph idx="1"/>
          </p:nvPr>
        </p:nvSpPr>
        <p:spPr>
          <a:xfrm>
            <a:off x="131181" y="863444"/>
            <a:ext cx="7835240" cy="5590565"/>
          </a:xfrm>
        </p:spPr>
        <p:txBody>
          <a:bodyPr/>
          <a:lstStyle/>
          <a:p>
            <a:endParaRPr lang="en-US" dirty="0"/>
          </a:p>
          <a:p>
            <a:endParaRPr lang="en-US" dirty="0"/>
          </a:p>
          <a:p>
            <a:endParaRPr lang="en-US" dirty="0"/>
          </a:p>
          <a:p>
            <a:endParaRPr lang="en-US" dirty="0"/>
          </a:p>
          <a:p>
            <a:endParaRPr lang="en-US" dirty="0"/>
          </a:p>
          <a:p>
            <a:r>
              <a:rPr lang="en-US" dirty="0"/>
              <a:t>It represent their understanding of how things work.</a:t>
            </a:r>
          </a:p>
          <a:p>
            <a:r>
              <a:rPr lang="en-US" dirty="0"/>
              <a:t>It doesn’t have to be complete or even accurate as long as it is useful.</a:t>
            </a:r>
          </a:p>
          <a:p>
            <a:r>
              <a:rPr lang="en-US" dirty="0"/>
              <a:t>Different people may hold different mental models of the same item.</a:t>
            </a:r>
          </a:p>
          <a:p>
            <a:r>
              <a:rPr lang="en-US" dirty="0"/>
              <a:t>Conceptual models are valuable in </a:t>
            </a:r>
            <a:r>
              <a:rPr lang="en-US" b="1" dirty="0"/>
              <a:t>providing understanding</a:t>
            </a:r>
            <a:r>
              <a:rPr lang="en-US" dirty="0"/>
              <a:t>, in </a:t>
            </a:r>
            <a:r>
              <a:rPr lang="en-US" b="1" dirty="0"/>
              <a:t>predicting how things will behave</a:t>
            </a:r>
            <a:r>
              <a:rPr lang="en-US" dirty="0"/>
              <a:t>, and in figuring out what to do when things do not go as planned.</a:t>
            </a:r>
          </a:p>
          <a:p>
            <a:endParaRPr lang="en-IN" dirty="0"/>
          </a:p>
        </p:txBody>
      </p:sp>
      <p:pic>
        <p:nvPicPr>
          <p:cNvPr id="4" name="Picture 3"/>
          <p:cNvPicPr>
            <a:picLocks noChangeAspect="1"/>
          </p:cNvPicPr>
          <p:nvPr/>
        </p:nvPicPr>
        <p:blipFill>
          <a:blip r:embed="rId2"/>
          <a:stretch>
            <a:fillRect/>
          </a:stretch>
        </p:blipFill>
        <p:spPr>
          <a:xfrm>
            <a:off x="1252299" y="863444"/>
            <a:ext cx="9687402" cy="2220593"/>
          </a:xfrm>
          <a:prstGeom prst="rect">
            <a:avLst/>
          </a:prstGeom>
        </p:spPr>
      </p:pic>
      <p:pic>
        <p:nvPicPr>
          <p:cNvPr id="5" name="Google Shape;866;p75"/>
          <p:cNvPicPr preferRelativeResize="0"/>
          <p:nvPr/>
        </p:nvPicPr>
        <p:blipFill rotWithShape="1">
          <a:blip r:embed="rId3">
            <a:alphaModFix/>
          </a:blip>
          <a:srcRect/>
          <a:stretch/>
        </p:blipFill>
        <p:spPr>
          <a:xfrm>
            <a:off x="7966420" y="3236280"/>
            <a:ext cx="4094401" cy="2729601"/>
          </a:xfrm>
          <a:prstGeom prst="rect">
            <a:avLst/>
          </a:prstGeom>
          <a:noFill/>
          <a:ln>
            <a:noFill/>
          </a:ln>
        </p:spPr>
      </p:pic>
    </p:spTree>
    <p:extLst>
      <p:ext uri="{BB962C8B-B14F-4D97-AF65-F5344CB8AC3E}">
        <p14:creationId xmlns:p14="http://schemas.microsoft.com/office/powerpoint/2010/main" val="30405177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Seven Stages of Action</a:t>
            </a:r>
            <a:endParaRPr lang="en-IN" dirty="0"/>
          </a:p>
        </p:txBody>
      </p:sp>
      <p:sp>
        <p:nvSpPr>
          <p:cNvPr id="3" name="Content Placeholder 2"/>
          <p:cNvSpPr>
            <a:spLocks noGrp="1"/>
          </p:cNvSpPr>
          <p:nvPr>
            <p:ph idx="1"/>
          </p:nvPr>
        </p:nvSpPr>
        <p:spPr/>
        <p:txBody>
          <a:bodyPr/>
          <a:lstStyle/>
          <a:p>
            <a:r>
              <a:rPr lang="en-US" dirty="0"/>
              <a:t>The "Seven Stages of Action" is a conceptual framework introduced by Donald Norman in his book "The Design of Everyday Things." </a:t>
            </a:r>
          </a:p>
          <a:p>
            <a:r>
              <a:rPr lang="en-US" dirty="0"/>
              <a:t>These stages outline the </a:t>
            </a:r>
            <a:r>
              <a:rPr lang="en-US" b="1" dirty="0"/>
              <a:t>cognitive processes </a:t>
            </a:r>
            <a:r>
              <a:rPr lang="en-US" dirty="0"/>
              <a:t>that individuals go through when interacting with a system or interface. </a:t>
            </a:r>
          </a:p>
          <a:p>
            <a:r>
              <a:rPr lang="en-US" dirty="0"/>
              <a:t>The framework helps designers </a:t>
            </a:r>
            <a:r>
              <a:rPr lang="en-US" b="1" dirty="0"/>
              <a:t>understand user behavior </a:t>
            </a:r>
            <a:r>
              <a:rPr lang="en-US" dirty="0"/>
              <a:t>and design products or interfaces that align with the user's mental model. </a:t>
            </a:r>
          </a:p>
          <a:p>
            <a:endParaRPr lang="en-US" dirty="0"/>
          </a:p>
          <a:p>
            <a:pPr marL="1001712" lvl="1" indent="-457200"/>
            <a:endParaRPr lang="en-US" dirty="0"/>
          </a:p>
        </p:txBody>
      </p:sp>
      <p:pic>
        <p:nvPicPr>
          <p:cNvPr id="4" name="Picture 3"/>
          <p:cNvPicPr>
            <a:picLocks noChangeAspect="1"/>
          </p:cNvPicPr>
          <p:nvPr/>
        </p:nvPicPr>
        <p:blipFill>
          <a:blip r:embed="rId2"/>
          <a:stretch>
            <a:fillRect/>
          </a:stretch>
        </p:blipFill>
        <p:spPr>
          <a:xfrm>
            <a:off x="4291084" y="3162924"/>
            <a:ext cx="3609831" cy="3291085"/>
          </a:xfrm>
          <a:prstGeom prst="rect">
            <a:avLst/>
          </a:prstGeom>
        </p:spPr>
      </p:pic>
    </p:spTree>
    <p:extLst>
      <p:ext uri="{BB962C8B-B14F-4D97-AF65-F5344CB8AC3E}">
        <p14:creationId xmlns:p14="http://schemas.microsoft.com/office/powerpoint/2010/main" val="10227631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77152-6694-BFF8-8693-0009416B6EC7}"/>
              </a:ext>
            </a:extLst>
          </p:cNvPr>
          <p:cNvSpPr>
            <a:spLocks noGrp="1"/>
          </p:cNvSpPr>
          <p:nvPr>
            <p:ph type="title"/>
          </p:nvPr>
        </p:nvSpPr>
        <p:spPr/>
        <p:txBody>
          <a:bodyPr/>
          <a:lstStyle/>
          <a:p>
            <a:r>
              <a:rPr lang="en-US" dirty="0"/>
              <a:t>The Design Challenge</a:t>
            </a:r>
            <a:endParaRPr lang="en-IN" dirty="0"/>
          </a:p>
        </p:txBody>
      </p:sp>
      <p:pic>
        <p:nvPicPr>
          <p:cNvPr id="5" name="Picture 4">
            <a:extLst>
              <a:ext uri="{FF2B5EF4-FFF2-40B4-BE49-F238E27FC236}">
                <a16:creationId xmlns:a16="http://schemas.microsoft.com/office/drawing/2014/main" id="{F1FA762F-D54E-D9E9-CF58-B439262D92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6492" y="838523"/>
            <a:ext cx="6619016" cy="5786723"/>
          </a:xfrm>
          <a:prstGeom prst="rect">
            <a:avLst/>
          </a:prstGeom>
        </p:spPr>
      </p:pic>
    </p:spTree>
    <p:extLst>
      <p:ext uri="{BB962C8B-B14F-4D97-AF65-F5344CB8AC3E}">
        <p14:creationId xmlns:p14="http://schemas.microsoft.com/office/powerpoint/2010/main" val="3836533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11E84-F9EF-F832-8D06-5750586D805C}"/>
              </a:ext>
            </a:extLst>
          </p:cNvPr>
          <p:cNvSpPr>
            <a:spLocks noGrp="1"/>
          </p:cNvSpPr>
          <p:nvPr>
            <p:ph type="title"/>
          </p:nvPr>
        </p:nvSpPr>
        <p:spPr/>
        <p:txBody>
          <a:bodyPr/>
          <a:lstStyle/>
          <a:p>
            <a:r>
              <a:rPr lang="en-US" dirty="0"/>
              <a:t>The Design Challenge (contd.)</a:t>
            </a:r>
            <a:endParaRPr lang="en-IN" dirty="0"/>
          </a:p>
        </p:txBody>
      </p:sp>
      <p:sp>
        <p:nvSpPr>
          <p:cNvPr id="3" name="Content Placeholder 2">
            <a:extLst>
              <a:ext uri="{FF2B5EF4-FFF2-40B4-BE49-F238E27FC236}">
                <a16:creationId xmlns:a16="http://schemas.microsoft.com/office/drawing/2014/main" id="{CB9180E7-B014-E393-7EFB-076E09B5F736}"/>
              </a:ext>
            </a:extLst>
          </p:cNvPr>
          <p:cNvSpPr>
            <a:spLocks noGrp="1"/>
          </p:cNvSpPr>
          <p:nvPr>
            <p:ph idx="1"/>
          </p:nvPr>
        </p:nvSpPr>
        <p:spPr/>
        <p:txBody>
          <a:bodyPr/>
          <a:lstStyle/>
          <a:p>
            <a:r>
              <a:rPr lang="en-US" b="1" dirty="0"/>
              <a:t>Feasible (Technical Capability)</a:t>
            </a:r>
          </a:p>
          <a:p>
            <a:pPr lvl="1"/>
            <a:r>
              <a:rPr lang="en-US" dirty="0"/>
              <a:t>Is this idea </a:t>
            </a:r>
            <a:r>
              <a:rPr lang="en-US" b="1" dirty="0"/>
              <a:t>technically achievable</a:t>
            </a:r>
            <a:r>
              <a:rPr lang="en-US" dirty="0"/>
              <a:t> with current resources, time, and technology?</a:t>
            </a:r>
          </a:p>
          <a:p>
            <a:pPr lvl="1"/>
            <a:r>
              <a:rPr lang="en-US" dirty="0"/>
              <a:t>E.g., </a:t>
            </a:r>
            <a:r>
              <a:rPr lang="en-US" b="1" dirty="0"/>
              <a:t>AI-driven personalized recommendations </a:t>
            </a:r>
            <a:r>
              <a:rPr lang="en-US" dirty="0"/>
              <a:t>are feasible given Spotify's </a:t>
            </a:r>
            <a:r>
              <a:rPr lang="en-US" b="1" dirty="0"/>
              <a:t>existing investment </a:t>
            </a:r>
            <a:r>
              <a:rPr lang="en-US" dirty="0"/>
              <a:t>in </a:t>
            </a:r>
            <a:r>
              <a:rPr lang="en-US" b="1" dirty="0"/>
              <a:t>machine learning </a:t>
            </a:r>
            <a:r>
              <a:rPr lang="en-US" dirty="0"/>
              <a:t>and </a:t>
            </a:r>
            <a:r>
              <a:rPr lang="en-US" b="1" dirty="0"/>
              <a:t>data analysis</a:t>
            </a:r>
            <a:r>
              <a:rPr lang="en-US" dirty="0"/>
              <a:t>.</a:t>
            </a:r>
          </a:p>
          <a:p>
            <a:pPr lvl="1"/>
            <a:r>
              <a:rPr lang="en-US" b="1" dirty="0"/>
              <a:t>Offline listening mode </a:t>
            </a:r>
            <a:r>
              <a:rPr lang="en-US" dirty="0"/>
              <a:t>is feasible with </a:t>
            </a:r>
            <a:r>
              <a:rPr lang="en-US" b="1" dirty="0"/>
              <a:t>current storage </a:t>
            </a:r>
            <a:r>
              <a:rPr lang="en-US" dirty="0"/>
              <a:t>and </a:t>
            </a:r>
            <a:r>
              <a:rPr lang="en-US" b="1" dirty="0"/>
              <a:t>caching technologies</a:t>
            </a:r>
            <a:r>
              <a:rPr lang="en-US" dirty="0"/>
              <a:t>.</a:t>
            </a:r>
          </a:p>
          <a:p>
            <a:pPr lvl="1"/>
            <a:r>
              <a:rPr lang="en-US" b="1" dirty="0"/>
              <a:t>Real-time lyric display </a:t>
            </a:r>
            <a:r>
              <a:rPr lang="en-US" dirty="0"/>
              <a:t>is feasible if Spotify partners with </a:t>
            </a:r>
            <a:r>
              <a:rPr lang="en-US" b="1" dirty="0"/>
              <a:t>lyric providers </a:t>
            </a:r>
            <a:r>
              <a:rPr lang="en-US" dirty="0"/>
              <a:t>and ensures </a:t>
            </a:r>
            <a:r>
              <a:rPr lang="en-US" b="1" dirty="0"/>
              <a:t>licensing agreements</a:t>
            </a:r>
            <a:r>
              <a:rPr lang="en-US" dirty="0"/>
              <a:t>.</a:t>
            </a:r>
          </a:p>
          <a:p>
            <a:r>
              <a:rPr lang="en-US" b="1" dirty="0"/>
              <a:t>Viable (Business Value)</a:t>
            </a:r>
          </a:p>
          <a:p>
            <a:pPr lvl="1"/>
            <a:r>
              <a:rPr lang="en-US" dirty="0"/>
              <a:t>Does this idea align with Spotify's business goals and generate revenue?</a:t>
            </a:r>
          </a:p>
          <a:p>
            <a:pPr lvl="1"/>
            <a:r>
              <a:rPr lang="en-US" dirty="0"/>
              <a:t>E.g., </a:t>
            </a:r>
            <a:r>
              <a:rPr lang="en-US" b="1" dirty="0"/>
              <a:t>Personalized playlists </a:t>
            </a:r>
            <a:r>
              <a:rPr lang="en-US" dirty="0"/>
              <a:t>like "</a:t>
            </a:r>
            <a:r>
              <a:rPr lang="en-US" b="1" dirty="0"/>
              <a:t>Discover Weekly</a:t>
            </a:r>
            <a:r>
              <a:rPr lang="en-US" dirty="0"/>
              <a:t>" are viable because they </a:t>
            </a:r>
            <a:r>
              <a:rPr lang="en-US" b="1" dirty="0"/>
              <a:t>increase user engagement</a:t>
            </a:r>
            <a:r>
              <a:rPr lang="en-US" dirty="0"/>
              <a:t>, leading to higher retention and subscription rates.</a:t>
            </a:r>
          </a:p>
          <a:p>
            <a:pPr lvl="1"/>
            <a:r>
              <a:rPr lang="en-US" b="1" dirty="0"/>
              <a:t>Offering podcast integration </a:t>
            </a:r>
            <a:r>
              <a:rPr lang="en-US" dirty="0"/>
              <a:t>is viable because it </a:t>
            </a:r>
            <a:r>
              <a:rPr lang="en-US" b="1" dirty="0"/>
              <a:t>opens up opportunities </a:t>
            </a:r>
            <a:r>
              <a:rPr lang="en-US" dirty="0"/>
              <a:t>for </a:t>
            </a:r>
            <a:r>
              <a:rPr lang="en-US" b="1" dirty="0"/>
              <a:t>advertising </a:t>
            </a:r>
            <a:r>
              <a:rPr lang="en-US" dirty="0"/>
              <a:t>and attracting a broader audience.</a:t>
            </a:r>
          </a:p>
          <a:p>
            <a:pPr lvl="1"/>
            <a:r>
              <a:rPr lang="en-US" dirty="0"/>
              <a:t>Features like </a:t>
            </a:r>
            <a:r>
              <a:rPr lang="en-US" b="1" dirty="0"/>
              <a:t>premium offline</a:t>
            </a:r>
            <a:r>
              <a:rPr lang="en-US" dirty="0"/>
              <a:t> </a:t>
            </a:r>
            <a:r>
              <a:rPr lang="en-US" b="1" dirty="0"/>
              <a:t>mode </a:t>
            </a:r>
            <a:r>
              <a:rPr lang="en-US" dirty="0"/>
              <a:t>encourage </a:t>
            </a:r>
            <a:r>
              <a:rPr lang="en-US" b="1" dirty="0"/>
              <a:t>users to upgrade </a:t>
            </a:r>
            <a:r>
              <a:rPr lang="en-US" dirty="0"/>
              <a:t>to a </a:t>
            </a:r>
            <a:r>
              <a:rPr lang="en-US" b="1" dirty="0"/>
              <a:t>paid subscription</a:t>
            </a:r>
            <a:r>
              <a:rPr lang="en-US" dirty="0"/>
              <a:t>, directly </a:t>
            </a:r>
            <a:r>
              <a:rPr lang="en-US" b="1" dirty="0"/>
              <a:t>supporting </a:t>
            </a:r>
            <a:r>
              <a:rPr lang="en-US" dirty="0"/>
              <a:t>Spotify's </a:t>
            </a:r>
            <a:r>
              <a:rPr lang="en-US" b="1" dirty="0"/>
              <a:t>revenue model</a:t>
            </a:r>
            <a:r>
              <a:rPr lang="en-US" dirty="0"/>
              <a:t>.</a:t>
            </a:r>
          </a:p>
          <a:p>
            <a:pPr lvl="1"/>
            <a:endParaRPr lang="en-IN" dirty="0"/>
          </a:p>
        </p:txBody>
      </p:sp>
    </p:spTree>
    <p:extLst>
      <p:ext uri="{BB962C8B-B14F-4D97-AF65-F5344CB8AC3E}">
        <p14:creationId xmlns:p14="http://schemas.microsoft.com/office/powerpoint/2010/main" val="30034178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AECC48-06A5-ABDD-AD17-7E603C5E41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DCCC52-D239-F535-35E6-7FEFD07E86DD}"/>
              </a:ext>
            </a:extLst>
          </p:cNvPr>
          <p:cNvSpPr>
            <a:spLocks noGrp="1"/>
          </p:cNvSpPr>
          <p:nvPr>
            <p:ph type="title"/>
          </p:nvPr>
        </p:nvSpPr>
        <p:spPr/>
        <p:txBody>
          <a:bodyPr/>
          <a:lstStyle/>
          <a:p>
            <a:r>
              <a:rPr lang="en-US" dirty="0"/>
              <a:t>The Design Challenge (contd.)</a:t>
            </a:r>
            <a:endParaRPr lang="en-IN" dirty="0"/>
          </a:p>
        </p:txBody>
      </p:sp>
      <p:sp>
        <p:nvSpPr>
          <p:cNvPr id="3" name="Content Placeholder 2">
            <a:extLst>
              <a:ext uri="{FF2B5EF4-FFF2-40B4-BE49-F238E27FC236}">
                <a16:creationId xmlns:a16="http://schemas.microsoft.com/office/drawing/2014/main" id="{561FD799-5F56-1F8D-D9E1-2B5E9D92190E}"/>
              </a:ext>
            </a:extLst>
          </p:cNvPr>
          <p:cNvSpPr>
            <a:spLocks noGrp="1"/>
          </p:cNvSpPr>
          <p:nvPr>
            <p:ph idx="1"/>
          </p:nvPr>
        </p:nvSpPr>
        <p:spPr/>
        <p:txBody>
          <a:bodyPr/>
          <a:lstStyle/>
          <a:p>
            <a:r>
              <a:rPr lang="en-US" b="1" dirty="0"/>
              <a:t>Desirable (User-Centric Value)</a:t>
            </a:r>
          </a:p>
          <a:p>
            <a:pPr lvl="1"/>
            <a:r>
              <a:rPr lang="en-US" dirty="0"/>
              <a:t>Does this idea </a:t>
            </a:r>
            <a:r>
              <a:rPr lang="en-US" b="1" dirty="0"/>
              <a:t>solve a real user problem </a:t>
            </a:r>
            <a:r>
              <a:rPr lang="en-US" dirty="0"/>
              <a:t>or </a:t>
            </a:r>
            <a:r>
              <a:rPr lang="en-US" b="1" dirty="0"/>
              <a:t>add value </a:t>
            </a:r>
            <a:r>
              <a:rPr lang="en-US" dirty="0"/>
              <a:t>to the user experience?</a:t>
            </a:r>
          </a:p>
          <a:p>
            <a:pPr lvl="1"/>
            <a:r>
              <a:rPr lang="en-US" b="1" dirty="0"/>
              <a:t>Mood-based playlists </a:t>
            </a:r>
            <a:r>
              <a:rPr lang="en-US" dirty="0"/>
              <a:t>are desirable because users want an </a:t>
            </a:r>
            <a:r>
              <a:rPr lang="en-US" b="1" dirty="0"/>
              <a:t>effortless way to match music </a:t>
            </a:r>
            <a:r>
              <a:rPr lang="en-US" dirty="0"/>
              <a:t>with their emotions or activities (e.g., "Chill Vibes" or "Workout Tracks").</a:t>
            </a:r>
          </a:p>
          <a:p>
            <a:pPr lvl="1"/>
            <a:r>
              <a:rPr lang="en-US" b="1" dirty="0"/>
              <a:t>Social sharing and collaborative playlists </a:t>
            </a:r>
            <a:r>
              <a:rPr lang="en-US" dirty="0"/>
              <a:t>are desirable because they </a:t>
            </a:r>
            <a:r>
              <a:rPr lang="en-US" b="1" dirty="0"/>
              <a:t>enhance users</a:t>
            </a:r>
            <a:r>
              <a:rPr lang="en-US" dirty="0"/>
              <a:t>' social </a:t>
            </a:r>
            <a:r>
              <a:rPr lang="en-US" b="1" dirty="0"/>
              <a:t>experience</a:t>
            </a:r>
            <a:r>
              <a:rPr lang="en-US" dirty="0"/>
              <a:t>, allowing them to connect through shared music.</a:t>
            </a:r>
          </a:p>
          <a:p>
            <a:pPr lvl="1"/>
            <a:r>
              <a:rPr lang="en-US" b="1" dirty="0"/>
              <a:t>Voice search </a:t>
            </a:r>
            <a:r>
              <a:rPr lang="en-US" dirty="0"/>
              <a:t>is desirable for </a:t>
            </a:r>
            <a:r>
              <a:rPr lang="en-US" b="1" dirty="0"/>
              <a:t>ease of use</a:t>
            </a:r>
            <a:r>
              <a:rPr lang="en-US" dirty="0"/>
              <a:t>, especially for users in environments where typing is inconvenient.</a:t>
            </a:r>
          </a:p>
          <a:p>
            <a:pPr lvl="1"/>
            <a:endParaRPr lang="en-IN" dirty="0"/>
          </a:p>
        </p:txBody>
      </p:sp>
    </p:spTree>
    <p:extLst>
      <p:ext uri="{BB962C8B-B14F-4D97-AF65-F5344CB8AC3E}">
        <p14:creationId xmlns:p14="http://schemas.microsoft.com/office/powerpoint/2010/main" val="28577733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User Interface?</a:t>
            </a:r>
          </a:p>
        </p:txBody>
      </p:sp>
      <p:sp>
        <p:nvSpPr>
          <p:cNvPr id="3" name="Content Placeholder 2"/>
          <p:cNvSpPr>
            <a:spLocks noGrp="1"/>
          </p:cNvSpPr>
          <p:nvPr>
            <p:ph idx="1"/>
          </p:nvPr>
        </p:nvSpPr>
        <p:spPr/>
        <p:txBody>
          <a:bodyPr/>
          <a:lstStyle/>
          <a:p>
            <a:r>
              <a:rPr lang="en-US" dirty="0"/>
              <a:t>A user interface (UI) is the means through which a user interacts with a device, software, or machine. </a:t>
            </a:r>
          </a:p>
          <a:p>
            <a:r>
              <a:rPr lang="en-US" dirty="0"/>
              <a:t>It encompasses everything designed into an information device with which a human being may interact. </a:t>
            </a:r>
          </a:p>
          <a:p>
            <a:r>
              <a:rPr lang="en-US" dirty="0"/>
              <a:t>This includes screens, pages, buttons, icons, and any visual or auditory elements that enable interaction.</a:t>
            </a:r>
          </a:p>
          <a:p>
            <a:r>
              <a:rPr lang="en-US" dirty="0"/>
              <a:t>UI design focuses on maximizing usability and creating an intuitive, efficient, and enjoyable experience for the user. </a:t>
            </a:r>
          </a:p>
          <a:p>
            <a:r>
              <a:rPr lang="en-US" dirty="0"/>
              <a:t>Good UI design takes into account aspects like layout, responsiveness, accessibility, and overall aesthetics to ensure that users can easily navigate, understand, and interact with the system or product.</a:t>
            </a:r>
          </a:p>
        </p:txBody>
      </p:sp>
      <p:pic>
        <p:nvPicPr>
          <p:cNvPr id="5" name="Picture 4"/>
          <p:cNvPicPr>
            <a:picLocks noChangeAspect="1"/>
          </p:cNvPicPr>
          <p:nvPr/>
        </p:nvPicPr>
        <p:blipFill>
          <a:blip r:embed="rId2"/>
          <a:stretch>
            <a:fillRect/>
          </a:stretch>
        </p:blipFill>
        <p:spPr>
          <a:xfrm>
            <a:off x="3460218" y="4817942"/>
            <a:ext cx="5271563" cy="1788310"/>
          </a:xfrm>
          <a:prstGeom prst="rect">
            <a:avLst/>
          </a:prstGeom>
        </p:spPr>
      </p:pic>
    </p:spTree>
    <p:extLst>
      <p:ext uri="{BB962C8B-B14F-4D97-AF65-F5344CB8AC3E}">
        <p14:creationId xmlns:p14="http://schemas.microsoft.com/office/powerpoint/2010/main" val="2087210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Seven Stages of Action (contd.)</a:t>
            </a:r>
            <a:endParaRPr lang="en-IN" dirty="0"/>
          </a:p>
        </p:txBody>
      </p:sp>
      <p:sp>
        <p:nvSpPr>
          <p:cNvPr id="3" name="Content Placeholder 2"/>
          <p:cNvSpPr>
            <a:spLocks noGrp="1"/>
          </p:cNvSpPr>
          <p:nvPr>
            <p:ph idx="1"/>
          </p:nvPr>
        </p:nvSpPr>
        <p:spPr>
          <a:xfrm>
            <a:off x="131180" y="863444"/>
            <a:ext cx="11929641" cy="5750716"/>
          </a:xfrm>
        </p:spPr>
        <p:txBody>
          <a:bodyPr/>
          <a:lstStyle/>
          <a:p>
            <a:r>
              <a:rPr lang="en-US" dirty="0"/>
              <a:t>The stages are as follows:</a:t>
            </a:r>
          </a:p>
          <a:p>
            <a:pPr marL="457200" indent="-457200">
              <a:buFont typeface="+mj-lt"/>
              <a:buAutoNum type="arabicPeriod"/>
            </a:pPr>
            <a:r>
              <a:rPr lang="en-US" b="1" dirty="0"/>
              <a:t>Forming the Goal:</a:t>
            </a:r>
            <a:r>
              <a:rPr lang="en-US" dirty="0"/>
              <a:t> </a:t>
            </a:r>
          </a:p>
          <a:p>
            <a:pPr marL="1001712" lvl="1" indent="-457200"/>
            <a:r>
              <a:rPr lang="en-US" dirty="0"/>
              <a:t>This initial stage involves </a:t>
            </a:r>
            <a:r>
              <a:rPr lang="en-US" b="1" dirty="0"/>
              <a:t>recognizing the need </a:t>
            </a:r>
            <a:r>
              <a:rPr lang="en-US" dirty="0"/>
              <a:t>or forming a specific goal. </a:t>
            </a:r>
          </a:p>
          <a:p>
            <a:pPr marL="1001712" lvl="1" indent="-457200"/>
            <a:r>
              <a:rPr lang="en-US" dirty="0"/>
              <a:t>Users identify what they want to accomplish or achieve, setting the stage for action.</a:t>
            </a:r>
          </a:p>
          <a:p>
            <a:pPr marL="1001712" lvl="1" indent="-457200"/>
            <a:r>
              <a:rPr lang="en-IN" dirty="0"/>
              <a:t>E.g., The user decides they want to order dinner from a nearby restaurant.</a:t>
            </a:r>
            <a:endParaRPr lang="en-US" dirty="0"/>
          </a:p>
          <a:p>
            <a:pPr marL="457200" indent="-457200">
              <a:buFont typeface="+mj-lt"/>
              <a:buAutoNum type="arabicPeriod"/>
            </a:pPr>
            <a:r>
              <a:rPr lang="en-US" b="1" dirty="0"/>
              <a:t>Forming the Intention (Plan):</a:t>
            </a:r>
            <a:r>
              <a:rPr lang="en-US" dirty="0"/>
              <a:t> </a:t>
            </a:r>
          </a:p>
          <a:p>
            <a:pPr marL="1001712" lvl="1" indent="-457200"/>
            <a:r>
              <a:rPr lang="en-US" dirty="0"/>
              <a:t>After establishing the goal, users form an intention to act. </a:t>
            </a:r>
          </a:p>
          <a:p>
            <a:pPr marL="1001712" lvl="1" indent="-457200"/>
            <a:r>
              <a:rPr lang="en-US" dirty="0"/>
              <a:t>This intention defines the </a:t>
            </a:r>
            <a:r>
              <a:rPr lang="en-US" b="1" dirty="0"/>
              <a:t>actions required </a:t>
            </a:r>
            <a:r>
              <a:rPr lang="en-US" dirty="0"/>
              <a:t>to </a:t>
            </a:r>
            <a:r>
              <a:rPr lang="en-US" b="1" dirty="0"/>
              <a:t>achieve the goal</a:t>
            </a:r>
            <a:r>
              <a:rPr lang="en-US" dirty="0"/>
              <a:t>. </a:t>
            </a:r>
          </a:p>
          <a:p>
            <a:pPr marL="1001712" lvl="1" indent="-457200"/>
            <a:r>
              <a:rPr lang="en-US" dirty="0"/>
              <a:t>It involves planning and deciding on the steps needed to proceed.</a:t>
            </a:r>
          </a:p>
          <a:p>
            <a:pPr marL="1001712" lvl="1" indent="-457200"/>
            <a:r>
              <a:rPr lang="en-US" dirty="0"/>
              <a:t>E.g., </a:t>
            </a:r>
            <a:r>
              <a:rPr lang="en-IN" dirty="0"/>
              <a:t>The user decides to use the app to browse restaurants and place an order.</a:t>
            </a:r>
            <a:endParaRPr lang="en-US" dirty="0"/>
          </a:p>
          <a:p>
            <a:pPr marL="457200" indent="-457200">
              <a:buFont typeface="+mj-lt"/>
              <a:buAutoNum type="arabicPeriod"/>
            </a:pPr>
            <a:r>
              <a:rPr lang="en-US" b="1" dirty="0"/>
              <a:t>Specifying an Action: </a:t>
            </a:r>
          </a:p>
          <a:p>
            <a:pPr marL="1001712" lvl="1" indent="-457200"/>
            <a:r>
              <a:rPr lang="en-US" dirty="0"/>
              <a:t>Users translate their intentions into specific actions. </a:t>
            </a:r>
          </a:p>
          <a:p>
            <a:pPr marL="1001712" lvl="1" indent="-457200"/>
            <a:r>
              <a:rPr lang="en-US" dirty="0"/>
              <a:t>This stage involves </a:t>
            </a:r>
            <a:r>
              <a:rPr lang="en-US" b="1" dirty="0"/>
              <a:t>selecting a particular action sequence</a:t>
            </a:r>
            <a:r>
              <a:rPr lang="en-US" dirty="0"/>
              <a:t> based on the user's mental model of the system or interface.</a:t>
            </a:r>
          </a:p>
          <a:p>
            <a:pPr marL="1001712" lvl="1" indent="-457200"/>
            <a:r>
              <a:rPr lang="en-US" dirty="0"/>
              <a:t>E.g., </a:t>
            </a:r>
            <a:r>
              <a:rPr lang="en-IN" dirty="0"/>
              <a:t>The user identifies actions such as opening the app, selecting a restaurant, adding </a:t>
            </a:r>
          </a:p>
          <a:p>
            <a:pPr marL="544512" lvl="1" indent="0">
              <a:buNone/>
            </a:pPr>
            <a:r>
              <a:rPr lang="en-IN" dirty="0"/>
              <a:t>        items to the cart, and completing the payment.</a:t>
            </a:r>
            <a:endParaRPr lang="en-US" dirty="0"/>
          </a:p>
        </p:txBody>
      </p:sp>
    </p:spTree>
    <p:extLst>
      <p:ext uri="{BB962C8B-B14F-4D97-AF65-F5344CB8AC3E}">
        <p14:creationId xmlns:p14="http://schemas.microsoft.com/office/powerpoint/2010/main" val="28954833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Seven Stages of Action (contd.)</a:t>
            </a:r>
            <a:endParaRPr lang="en-IN" dirty="0"/>
          </a:p>
        </p:txBody>
      </p:sp>
      <p:sp>
        <p:nvSpPr>
          <p:cNvPr id="3" name="Content Placeholder 2"/>
          <p:cNvSpPr>
            <a:spLocks noGrp="1"/>
          </p:cNvSpPr>
          <p:nvPr>
            <p:ph idx="1"/>
          </p:nvPr>
        </p:nvSpPr>
        <p:spPr/>
        <p:txBody>
          <a:bodyPr/>
          <a:lstStyle/>
          <a:p>
            <a:pPr marL="457200" indent="-457200">
              <a:buFont typeface="+mj-lt"/>
              <a:buAutoNum type="arabicPeriod" startAt="4"/>
            </a:pPr>
            <a:r>
              <a:rPr lang="en-US" b="1" dirty="0"/>
              <a:t>Executing the Action:</a:t>
            </a:r>
            <a:r>
              <a:rPr lang="en-US" dirty="0"/>
              <a:t> </a:t>
            </a:r>
          </a:p>
          <a:p>
            <a:pPr marL="1001712" lvl="1" indent="-457200"/>
            <a:r>
              <a:rPr lang="en-US" dirty="0"/>
              <a:t>The user </a:t>
            </a:r>
            <a:r>
              <a:rPr lang="en-US" b="1" dirty="0"/>
              <a:t>physically performs the chosen action</a:t>
            </a:r>
            <a:r>
              <a:rPr lang="en-US" dirty="0"/>
              <a:t>. </a:t>
            </a:r>
          </a:p>
          <a:p>
            <a:pPr marL="1001712" lvl="1" indent="-457200"/>
            <a:r>
              <a:rPr lang="en-US" dirty="0"/>
              <a:t>This step involves manipulating controls or interacting with the system.</a:t>
            </a:r>
          </a:p>
          <a:p>
            <a:pPr marL="1001712" lvl="1" indent="-457200"/>
            <a:r>
              <a:rPr lang="en-US" dirty="0"/>
              <a:t>E.g., </a:t>
            </a:r>
            <a:r>
              <a:rPr lang="en-IN" dirty="0"/>
              <a:t>The user opens the app, navigates to a restaurant’s menu, selects dishes, and proceeds to checkout.</a:t>
            </a:r>
            <a:endParaRPr lang="en-US" b="1" dirty="0"/>
          </a:p>
          <a:p>
            <a:pPr marL="457200" indent="-457200">
              <a:buFont typeface="+mj-lt"/>
              <a:buAutoNum type="arabicPeriod" startAt="5"/>
            </a:pPr>
            <a:r>
              <a:rPr lang="en-US" b="1" dirty="0"/>
              <a:t>Perceiving the System Feedback:</a:t>
            </a:r>
            <a:r>
              <a:rPr lang="en-US" dirty="0"/>
              <a:t> </a:t>
            </a:r>
          </a:p>
          <a:p>
            <a:pPr marL="1001712" lvl="1" indent="-457200"/>
            <a:r>
              <a:rPr lang="en-US" dirty="0"/>
              <a:t>Once the action is executed, the user</a:t>
            </a:r>
            <a:r>
              <a:rPr lang="en-US" b="1" dirty="0"/>
              <a:t> perceives the system's response or feedback</a:t>
            </a:r>
            <a:r>
              <a:rPr lang="en-US" dirty="0"/>
              <a:t>. </a:t>
            </a:r>
          </a:p>
          <a:p>
            <a:pPr marL="1001712" lvl="1" indent="-457200"/>
            <a:r>
              <a:rPr lang="en-US" dirty="0"/>
              <a:t>This feedback could be visual, auditory, or solid and informs the user about the system's state or the impact of the action.</a:t>
            </a:r>
          </a:p>
          <a:p>
            <a:pPr marL="1001712" lvl="1" indent="-457200"/>
            <a:r>
              <a:rPr lang="en-US" dirty="0"/>
              <a:t>E.g., </a:t>
            </a:r>
            <a:r>
              <a:rPr lang="en-IN" dirty="0"/>
              <a:t>The app displays visual feedback, such as confirmation that the items have been added to the cart or the payment is successful.</a:t>
            </a:r>
            <a:endParaRPr lang="en-US" dirty="0"/>
          </a:p>
          <a:p>
            <a:pPr marL="457200" indent="-457200">
              <a:buFont typeface="+mj-lt"/>
              <a:buAutoNum type="arabicPeriod" startAt="5"/>
            </a:pPr>
            <a:r>
              <a:rPr lang="en-US" b="1" dirty="0"/>
              <a:t>Interpreting the System State:</a:t>
            </a:r>
            <a:r>
              <a:rPr lang="en-US" dirty="0"/>
              <a:t> </a:t>
            </a:r>
          </a:p>
          <a:p>
            <a:pPr marL="1001712" lvl="1" indent="-457200"/>
            <a:r>
              <a:rPr lang="en-US" dirty="0"/>
              <a:t>Users</a:t>
            </a:r>
            <a:r>
              <a:rPr lang="en-US" b="1" dirty="0"/>
              <a:t> interpret the feedback </a:t>
            </a:r>
            <a:r>
              <a:rPr lang="en-US" dirty="0"/>
              <a:t>received from the system, assessing whether it </a:t>
            </a:r>
            <a:r>
              <a:rPr lang="en-US" b="1" dirty="0"/>
              <a:t>matches their expectations</a:t>
            </a:r>
            <a:r>
              <a:rPr lang="en-US" dirty="0"/>
              <a:t>. </a:t>
            </a:r>
          </a:p>
          <a:p>
            <a:pPr marL="1001712" lvl="1" indent="-457200"/>
            <a:r>
              <a:rPr lang="en-US" dirty="0"/>
              <a:t>They evaluate whether the system's response aligns with their mental model and intentions.</a:t>
            </a:r>
          </a:p>
          <a:p>
            <a:pPr marL="1001712" lvl="1" indent="-457200"/>
            <a:r>
              <a:rPr lang="en-US" dirty="0"/>
              <a:t>E.g., </a:t>
            </a:r>
            <a:r>
              <a:rPr lang="en-IN" dirty="0"/>
              <a:t>The user interprets the confirmation message and order tracking updates, ensuring the order is being prepared.</a:t>
            </a:r>
            <a:endParaRPr lang="en-US" dirty="0"/>
          </a:p>
        </p:txBody>
      </p:sp>
    </p:spTree>
    <p:extLst>
      <p:ext uri="{BB962C8B-B14F-4D97-AF65-F5344CB8AC3E}">
        <p14:creationId xmlns:p14="http://schemas.microsoft.com/office/powerpoint/2010/main" val="15385166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C689D-E754-D7B2-8A58-3F48C26E3B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C09E8F-4D2B-FE69-AE1E-F55AF716793D}"/>
              </a:ext>
            </a:extLst>
          </p:cNvPr>
          <p:cNvSpPr>
            <a:spLocks noGrp="1"/>
          </p:cNvSpPr>
          <p:nvPr>
            <p:ph type="title"/>
          </p:nvPr>
        </p:nvSpPr>
        <p:spPr/>
        <p:txBody>
          <a:bodyPr>
            <a:normAutofit/>
          </a:bodyPr>
          <a:lstStyle/>
          <a:p>
            <a:r>
              <a:rPr lang="en-US" dirty="0"/>
              <a:t>The Seven Stages of Action (contd.)</a:t>
            </a:r>
            <a:endParaRPr lang="en-IN" dirty="0"/>
          </a:p>
        </p:txBody>
      </p:sp>
      <p:sp>
        <p:nvSpPr>
          <p:cNvPr id="3" name="Content Placeholder 2">
            <a:extLst>
              <a:ext uri="{FF2B5EF4-FFF2-40B4-BE49-F238E27FC236}">
                <a16:creationId xmlns:a16="http://schemas.microsoft.com/office/drawing/2014/main" id="{8F066484-8338-8C5C-BA8C-E9063E4099F2}"/>
              </a:ext>
            </a:extLst>
          </p:cNvPr>
          <p:cNvSpPr>
            <a:spLocks noGrp="1"/>
          </p:cNvSpPr>
          <p:nvPr>
            <p:ph idx="1"/>
          </p:nvPr>
        </p:nvSpPr>
        <p:spPr/>
        <p:txBody>
          <a:bodyPr/>
          <a:lstStyle/>
          <a:p>
            <a:pPr marL="457200" indent="-457200">
              <a:buFont typeface="+mj-lt"/>
              <a:buAutoNum type="arabicPeriod" startAt="7"/>
            </a:pPr>
            <a:r>
              <a:rPr lang="en-US" b="1" dirty="0"/>
              <a:t>Evaluating the Outcome: </a:t>
            </a:r>
          </a:p>
          <a:p>
            <a:pPr marL="1001712" lvl="1" indent="-457200"/>
            <a:r>
              <a:rPr lang="en-US" dirty="0"/>
              <a:t>Finally, users evaluate the outcome of their actions in relation to the initial goal. </a:t>
            </a:r>
          </a:p>
          <a:p>
            <a:pPr marL="1001712" lvl="1" indent="-457200"/>
            <a:r>
              <a:rPr lang="en-US" dirty="0"/>
              <a:t>They </a:t>
            </a:r>
            <a:r>
              <a:rPr lang="en-US" b="1" dirty="0"/>
              <a:t>assess whether the goal was achieved </a:t>
            </a:r>
            <a:r>
              <a:rPr lang="en-US" dirty="0"/>
              <a:t>or if adjustments are necessary to reach the desired outcome.</a:t>
            </a:r>
          </a:p>
          <a:p>
            <a:pPr marL="1001712" lvl="1" indent="-457200"/>
            <a:r>
              <a:rPr lang="en-IN" dirty="0"/>
              <a:t>E.g., The user evaluates whether the food was delivered as expected and if the experience met their expectations.</a:t>
            </a:r>
          </a:p>
          <a:p>
            <a:r>
              <a:rPr lang="en-US" dirty="0"/>
              <a:t>Designers use this framework to create interfaces or systems that </a:t>
            </a:r>
            <a:r>
              <a:rPr lang="en-US" b="1" dirty="0"/>
              <a:t>facilitate</a:t>
            </a:r>
            <a:r>
              <a:rPr lang="en-US" dirty="0"/>
              <a:t> a </a:t>
            </a:r>
            <a:r>
              <a:rPr lang="en-US" b="1" dirty="0"/>
              <a:t>smooth </a:t>
            </a:r>
            <a:r>
              <a:rPr lang="en-US" dirty="0"/>
              <a:t>and </a:t>
            </a:r>
            <a:r>
              <a:rPr lang="en-US" b="1" dirty="0"/>
              <a:t>intuitive user experience</a:t>
            </a:r>
            <a:r>
              <a:rPr lang="en-US" dirty="0"/>
              <a:t>. </a:t>
            </a:r>
          </a:p>
          <a:p>
            <a:r>
              <a:rPr lang="en-US" dirty="0"/>
              <a:t>Aligning the design with these </a:t>
            </a:r>
            <a:r>
              <a:rPr lang="en-US" b="1" dirty="0"/>
              <a:t>seven stages helps reduce cognitive load</a:t>
            </a:r>
            <a:r>
              <a:rPr lang="en-US" dirty="0"/>
              <a:t>, </a:t>
            </a:r>
            <a:r>
              <a:rPr lang="en-US" b="1" dirty="0"/>
              <a:t>minimizes errors</a:t>
            </a:r>
            <a:r>
              <a:rPr lang="en-US" dirty="0"/>
              <a:t>, and </a:t>
            </a:r>
            <a:r>
              <a:rPr lang="en-US" b="1" dirty="0"/>
              <a:t>enhances user satisfaction </a:t>
            </a:r>
            <a:r>
              <a:rPr lang="en-US" dirty="0"/>
              <a:t>by ensuring that the system or product supports users throughout their interaction journey.</a:t>
            </a:r>
            <a:endParaRPr lang="en-IN" dirty="0"/>
          </a:p>
        </p:txBody>
      </p:sp>
    </p:spTree>
    <p:extLst>
      <p:ext uri="{BB962C8B-B14F-4D97-AF65-F5344CB8AC3E}">
        <p14:creationId xmlns:p14="http://schemas.microsoft.com/office/powerpoint/2010/main" val="2761970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Three Levels of Processing</a:t>
            </a:r>
          </a:p>
        </p:txBody>
      </p:sp>
      <p:sp>
        <p:nvSpPr>
          <p:cNvPr id="3" name="Content Placeholder 2"/>
          <p:cNvSpPr>
            <a:spLocks noGrp="1"/>
          </p:cNvSpPr>
          <p:nvPr>
            <p:ph idx="1"/>
          </p:nvPr>
        </p:nvSpPr>
        <p:spPr/>
        <p:txBody>
          <a:bodyPr/>
          <a:lstStyle/>
          <a:p>
            <a:r>
              <a:rPr lang="en-US" dirty="0"/>
              <a:t>The "</a:t>
            </a:r>
            <a:r>
              <a:rPr lang="en-US" b="1" dirty="0"/>
              <a:t>Three Levels of Processing</a:t>
            </a:r>
            <a:r>
              <a:rPr lang="en-US" dirty="0"/>
              <a:t>" framework in the context of designing refers to a different concept compared to the cognitive psychology concept mentioned earlier. </a:t>
            </a:r>
          </a:p>
          <a:p>
            <a:r>
              <a:rPr lang="en-US" dirty="0"/>
              <a:t>In the design context, the three levels are:</a:t>
            </a:r>
          </a:p>
          <a:p>
            <a:pPr marL="457200" indent="-457200">
              <a:buFont typeface="+mj-lt"/>
              <a:buAutoNum type="arabicPeriod"/>
            </a:pPr>
            <a:r>
              <a:rPr lang="en-US" b="1" dirty="0"/>
              <a:t>Visceral Level: </a:t>
            </a:r>
          </a:p>
          <a:p>
            <a:pPr marL="1001712" lvl="1" indent="-457200"/>
            <a:r>
              <a:rPr lang="en-US" dirty="0"/>
              <a:t>This level involves the </a:t>
            </a:r>
            <a:r>
              <a:rPr lang="en-US" b="1" dirty="0"/>
              <a:t>initial</a:t>
            </a:r>
            <a:r>
              <a:rPr lang="en-US" dirty="0"/>
              <a:t>, </a:t>
            </a:r>
            <a:r>
              <a:rPr lang="en-US" b="1" dirty="0"/>
              <a:t>immediate reaction </a:t>
            </a:r>
            <a:r>
              <a:rPr lang="en-US" dirty="0"/>
              <a:t>or </a:t>
            </a:r>
            <a:r>
              <a:rPr lang="en-US" b="1" dirty="0"/>
              <a:t>impression </a:t>
            </a:r>
            <a:r>
              <a:rPr lang="en-US" dirty="0"/>
              <a:t>that a design evokes. </a:t>
            </a:r>
          </a:p>
          <a:p>
            <a:pPr marL="1001712" lvl="1" indent="-457200"/>
            <a:r>
              <a:rPr lang="en-US" dirty="0"/>
              <a:t>It's associated with the </a:t>
            </a:r>
            <a:r>
              <a:rPr lang="en-US" b="1" dirty="0"/>
              <a:t>aesthetic appeal</a:t>
            </a:r>
            <a:r>
              <a:rPr lang="en-US" dirty="0"/>
              <a:t>, </a:t>
            </a:r>
            <a:r>
              <a:rPr lang="en-US" b="1" dirty="0"/>
              <a:t>sensory response</a:t>
            </a:r>
            <a:r>
              <a:rPr lang="en-US" dirty="0"/>
              <a:t>, and </a:t>
            </a:r>
            <a:r>
              <a:rPr lang="en-US" b="1" dirty="0"/>
              <a:t>emotional reaction </a:t>
            </a:r>
            <a:r>
              <a:rPr lang="en-US" dirty="0"/>
              <a:t>to the design. </a:t>
            </a:r>
          </a:p>
          <a:p>
            <a:pPr marL="1001712" lvl="1" indent="-457200"/>
            <a:r>
              <a:rPr lang="en-US" dirty="0"/>
              <a:t>The visceral level is about the </a:t>
            </a:r>
            <a:r>
              <a:rPr lang="en-US" b="1" dirty="0"/>
              <a:t>first impressions </a:t>
            </a:r>
            <a:r>
              <a:rPr lang="en-US" dirty="0"/>
              <a:t>and </a:t>
            </a:r>
            <a:r>
              <a:rPr lang="en-US" b="1" dirty="0"/>
              <a:t>emotional responses triggered </a:t>
            </a:r>
            <a:r>
              <a:rPr lang="en-US" dirty="0"/>
              <a:t>by the appearance, colors, shapes, and sensory aspects of a design.</a:t>
            </a:r>
          </a:p>
          <a:p>
            <a:pPr marL="1001712" lvl="1" indent="-457200"/>
            <a:r>
              <a:rPr lang="en-US" dirty="0"/>
              <a:t>E.g., Dark theme with vibrant accents, Micro-interactions, Album Art</a:t>
            </a:r>
          </a:p>
          <a:p>
            <a:pPr marL="457200" indent="-457200">
              <a:buFont typeface="+mj-lt"/>
              <a:buAutoNum type="arabicPeriod"/>
            </a:pPr>
            <a:r>
              <a:rPr lang="en-US" b="1" dirty="0"/>
              <a:t>Behavioral Level: </a:t>
            </a:r>
          </a:p>
          <a:p>
            <a:pPr lvl="1"/>
            <a:r>
              <a:rPr lang="en-US" dirty="0"/>
              <a:t>This level is concerned with the </a:t>
            </a:r>
            <a:r>
              <a:rPr lang="en-US" b="1" dirty="0"/>
              <a:t>usability, </a:t>
            </a:r>
            <a:r>
              <a:rPr lang="en-US" dirty="0"/>
              <a:t>and </a:t>
            </a:r>
            <a:r>
              <a:rPr lang="en-US" b="1" dirty="0"/>
              <a:t>functionality </a:t>
            </a:r>
            <a:r>
              <a:rPr lang="en-US" dirty="0"/>
              <a:t>of a design. </a:t>
            </a:r>
          </a:p>
          <a:p>
            <a:pPr lvl="1"/>
            <a:r>
              <a:rPr lang="en-US" dirty="0"/>
              <a:t>It involves how well the </a:t>
            </a:r>
            <a:r>
              <a:rPr lang="en-US" b="1" dirty="0"/>
              <a:t>design facilitates </a:t>
            </a:r>
            <a:r>
              <a:rPr lang="en-US" dirty="0"/>
              <a:t>user </a:t>
            </a:r>
            <a:r>
              <a:rPr lang="en-US" b="1" dirty="0"/>
              <a:t>interactions</a:t>
            </a:r>
            <a:r>
              <a:rPr lang="en-US" dirty="0"/>
              <a:t>, </a:t>
            </a:r>
            <a:r>
              <a:rPr lang="en-US" b="1" dirty="0"/>
              <a:t>tasks</a:t>
            </a:r>
            <a:r>
              <a:rPr lang="en-US" dirty="0"/>
              <a:t>, and </a:t>
            </a:r>
            <a:r>
              <a:rPr lang="en-US" b="1" dirty="0"/>
              <a:t>behaviors</a:t>
            </a:r>
            <a:r>
              <a:rPr lang="en-US" dirty="0"/>
              <a:t>. </a:t>
            </a:r>
          </a:p>
          <a:p>
            <a:pPr lvl="1"/>
            <a:r>
              <a:rPr lang="en-US" dirty="0"/>
              <a:t>The behavioral level focuses on the </a:t>
            </a:r>
            <a:r>
              <a:rPr lang="en-US" b="1" dirty="0"/>
              <a:t>practical aspects of the design</a:t>
            </a:r>
            <a:r>
              <a:rPr lang="en-US" dirty="0"/>
              <a:t>, addressing questions like "</a:t>
            </a:r>
            <a:r>
              <a:rPr lang="en-US" b="1" dirty="0"/>
              <a:t>How easy is it</a:t>
            </a:r>
            <a:r>
              <a:rPr lang="en-US" dirty="0"/>
              <a:t> to use?" or "</a:t>
            </a:r>
            <a:r>
              <a:rPr lang="en-US" b="1" dirty="0"/>
              <a:t>Does it fulfill </a:t>
            </a:r>
            <a:r>
              <a:rPr lang="en-US" dirty="0"/>
              <a:t>the intended purpose effectively?“</a:t>
            </a:r>
          </a:p>
          <a:p>
            <a:pPr lvl="1"/>
            <a:r>
              <a:rPr lang="en-US" dirty="0"/>
              <a:t>E.g., Personalized playlists, Effortless playback controls, Offline Mode</a:t>
            </a:r>
          </a:p>
        </p:txBody>
      </p:sp>
      <p:pic>
        <p:nvPicPr>
          <p:cNvPr id="4" name="Google Shape;958;p81"/>
          <p:cNvPicPr preferRelativeResize="0"/>
          <p:nvPr/>
        </p:nvPicPr>
        <p:blipFill rotWithShape="1">
          <a:blip r:embed="rId2">
            <a:alphaModFix/>
          </a:blip>
          <a:srcRect/>
          <a:stretch/>
        </p:blipFill>
        <p:spPr>
          <a:xfrm>
            <a:off x="10466936" y="1444239"/>
            <a:ext cx="1474941" cy="1474941"/>
          </a:xfrm>
          <a:prstGeom prst="rect">
            <a:avLst/>
          </a:prstGeom>
          <a:noFill/>
          <a:ln>
            <a:noFill/>
          </a:ln>
        </p:spPr>
      </p:pic>
      <p:pic>
        <p:nvPicPr>
          <p:cNvPr id="5" name="Google Shape;959;p81"/>
          <p:cNvPicPr preferRelativeResize="0"/>
          <p:nvPr/>
        </p:nvPicPr>
        <p:blipFill rotWithShape="1">
          <a:blip r:embed="rId3">
            <a:alphaModFix/>
          </a:blip>
          <a:srcRect/>
          <a:stretch/>
        </p:blipFill>
        <p:spPr>
          <a:xfrm>
            <a:off x="10603245" y="3658726"/>
            <a:ext cx="1202321" cy="1202321"/>
          </a:xfrm>
          <a:prstGeom prst="rect">
            <a:avLst/>
          </a:prstGeom>
          <a:noFill/>
          <a:ln>
            <a:noFill/>
          </a:ln>
        </p:spPr>
      </p:pic>
    </p:spTree>
    <p:extLst>
      <p:ext uri="{BB962C8B-B14F-4D97-AF65-F5344CB8AC3E}">
        <p14:creationId xmlns:p14="http://schemas.microsoft.com/office/powerpoint/2010/main" val="25048945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Three Levels of Processing (contd.)</a:t>
            </a:r>
          </a:p>
        </p:txBody>
      </p:sp>
      <p:sp>
        <p:nvSpPr>
          <p:cNvPr id="3" name="Content Placeholder 2"/>
          <p:cNvSpPr>
            <a:spLocks noGrp="1"/>
          </p:cNvSpPr>
          <p:nvPr>
            <p:ph idx="1"/>
          </p:nvPr>
        </p:nvSpPr>
        <p:spPr/>
        <p:txBody>
          <a:bodyPr/>
          <a:lstStyle/>
          <a:p>
            <a:pPr marL="457200" indent="-457200">
              <a:buFont typeface="+mj-lt"/>
              <a:buAutoNum type="arabicPeriod" startAt="3"/>
            </a:pPr>
            <a:r>
              <a:rPr lang="en-US" b="1" dirty="0"/>
              <a:t>Reflective Level: </a:t>
            </a:r>
          </a:p>
          <a:p>
            <a:pPr marL="1001712" lvl="1" indent="-457200"/>
            <a:r>
              <a:rPr lang="en-US" dirty="0"/>
              <a:t>This level involves the deeper </a:t>
            </a:r>
            <a:r>
              <a:rPr lang="en-US" b="1" dirty="0"/>
              <a:t>meaning</a:t>
            </a:r>
            <a:r>
              <a:rPr lang="en-US" dirty="0"/>
              <a:t>, </a:t>
            </a:r>
            <a:r>
              <a:rPr lang="en-US" b="1" dirty="0"/>
              <a:t>significance</a:t>
            </a:r>
            <a:r>
              <a:rPr lang="en-US" dirty="0"/>
              <a:t>, and </a:t>
            </a:r>
            <a:r>
              <a:rPr lang="en-US" b="1" dirty="0"/>
              <a:t>satisfaction </a:t>
            </a:r>
            <a:r>
              <a:rPr lang="en-US" dirty="0"/>
              <a:t>derived from the design. </a:t>
            </a:r>
          </a:p>
          <a:p>
            <a:pPr marL="1001712" lvl="1" indent="-457200"/>
            <a:r>
              <a:rPr lang="en-US" dirty="0"/>
              <a:t>The reflective level considers the storytelling, symbolism, and cultural implications embedded in the design, and how it resonates with the user's values and beliefs.</a:t>
            </a:r>
          </a:p>
          <a:p>
            <a:pPr marL="1001712" lvl="1" indent="-457200"/>
            <a:r>
              <a:rPr lang="en-US" dirty="0"/>
              <a:t>E.g., Yearly Recap (Spotify Wrapped), Social Sharing, Brand Reputation</a:t>
            </a:r>
          </a:p>
          <a:p>
            <a:r>
              <a:rPr lang="en-US" dirty="0"/>
              <a:t>The designs should cater to all three levels of human processing: the </a:t>
            </a:r>
            <a:r>
              <a:rPr lang="en-US" b="1" dirty="0"/>
              <a:t>immediate visceral </a:t>
            </a:r>
            <a:r>
              <a:rPr lang="en-US" dirty="0"/>
              <a:t>reaction, the </a:t>
            </a:r>
            <a:r>
              <a:rPr lang="en-US" b="1" dirty="0"/>
              <a:t>practical behavioral aspects</a:t>
            </a:r>
            <a:r>
              <a:rPr lang="en-US" dirty="0"/>
              <a:t>, and the </a:t>
            </a:r>
            <a:r>
              <a:rPr lang="en-US" b="1" dirty="0"/>
              <a:t>deeper reflective </a:t>
            </a:r>
            <a:r>
              <a:rPr lang="en-US" dirty="0"/>
              <a:t>considerations. </a:t>
            </a:r>
          </a:p>
          <a:p>
            <a:r>
              <a:rPr lang="en-US" dirty="0"/>
              <a:t>Designers aim to </a:t>
            </a:r>
            <a:r>
              <a:rPr lang="en-US" b="1" dirty="0"/>
              <a:t>create</a:t>
            </a:r>
            <a:r>
              <a:rPr lang="en-US" dirty="0"/>
              <a:t> </a:t>
            </a:r>
            <a:r>
              <a:rPr lang="en-US" b="1" dirty="0"/>
              <a:t>products, interfaces, or experiences </a:t>
            </a:r>
            <a:r>
              <a:rPr lang="en-US" dirty="0"/>
              <a:t>that not only </a:t>
            </a:r>
            <a:r>
              <a:rPr lang="en-US" b="1" dirty="0"/>
              <a:t>look good </a:t>
            </a:r>
            <a:r>
              <a:rPr lang="en-US" dirty="0"/>
              <a:t>but are also </a:t>
            </a:r>
            <a:r>
              <a:rPr lang="en-US" b="1" dirty="0"/>
              <a:t>functional</a:t>
            </a:r>
            <a:r>
              <a:rPr lang="en-US" dirty="0"/>
              <a:t>, </a:t>
            </a:r>
            <a:r>
              <a:rPr lang="en-US" b="1" dirty="0"/>
              <a:t>usable</a:t>
            </a:r>
            <a:r>
              <a:rPr lang="en-US" dirty="0"/>
              <a:t>, and </a:t>
            </a:r>
            <a:r>
              <a:rPr lang="en-US" b="1" dirty="0"/>
              <a:t>meaningful</a:t>
            </a:r>
            <a:r>
              <a:rPr lang="en-US" dirty="0"/>
              <a:t>, </a:t>
            </a:r>
            <a:r>
              <a:rPr lang="en-US" b="1" dirty="0"/>
              <a:t>connecting with users</a:t>
            </a:r>
            <a:r>
              <a:rPr lang="en-US" dirty="0"/>
              <a:t> on multiple mental and emotional levels.</a:t>
            </a:r>
          </a:p>
          <a:p>
            <a:r>
              <a:rPr lang="en-US" dirty="0"/>
              <a:t>By addressing these three levels of processing, designers can create universal and impactful designs that appeal to users emotionally, functionally, and intellectually, thereby </a:t>
            </a:r>
          </a:p>
          <a:p>
            <a:pPr marL="0" indent="0">
              <a:buNone/>
            </a:pPr>
            <a:r>
              <a:rPr lang="en-US" dirty="0"/>
              <a:t>    enhancing user satisfaction and engagement.</a:t>
            </a:r>
          </a:p>
          <a:p>
            <a:endParaRPr lang="en-US" dirty="0"/>
          </a:p>
          <a:p>
            <a:endParaRPr lang="en-US" dirty="0"/>
          </a:p>
          <a:p>
            <a:endParaRPr lang="en-IN" dirty="0"/>
          </a:p>
        </p:txBody>
      </p:sp>
      <p:pic>
        <p:nvPicPr>
          <p:cNvPr id="4" name="Google Shape;960;p81"/>
          <p:cNvPicPr preferRelativeResize="0"/>
          <p:nvPr/>
        </p:nvPicPr>
        <p:blipFill rotWithShape="1">
          <a:blip r:embed="rId2">
            <a:alphaModFix/>
          </a:blip>
          <a:srcRect/>
          <a:stretch/>
        </p:blipFill>
        <p:spPr>
          <a:xfrm>
            <a:off x="11171115" y="781538"/>
            <a:ext cx="804009" cy="804009"/>
          </a:xfrm>
          <a:prstGeom prst="rect">
            <a:avLst/>
          </a:prstGeom>
          <a:noFill/>
          <a:ln>
            <a:noFill/>
          </a:ln>
        </p:spPr>
      </p:pic>
    </p:spTree>
    <p:extLst>
      <p:ext uri="{BB962C8B-B14F-4D97-AF65-F5344CB8AC3E}">
        <p14:creationId xmlns:p14="http://schemas.microsoft.com/office/powerpoint/2010/main" val="6821400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Seven Stages of Action and the Three Levels of Processing</a:t>
            </a:r>
            <a:endParaRPr lang="en-IN" dirty="0"/>
          </a:p>
        </p:txBody>
      </p:sp>
      <p:pic>
        <p:nvPicPr>
          <p:cNvPr id="2" name="Picture 1"/>
          <p:cNvPicPr>
            <a:picLocks noChangeAspect="1"/>
          </p:cNvPicPr>
          <p:nvPr/>
        </p:nvPicPr>
        <p:blipFill>
          <a:blip r:embed="rId2"/>
          <a:stretch>
            <a:fillRect/>
          </a:stretch>
        </p:blipFill>
        <p:spPr>
          <a:xfrm>
            <a:off x="3206139" y="863444"/>
            <a:ext cx="5779722" cy="5595235"/>
          </a:xfrm>
          <a:prstGeom prst="rect">
            <a:avLst/>
          </a:prstGeom>
        </p:spPr>
      </p:pic>
    </p:spTree>
    <p:extLst>
      <p:ext uri="{BB962C8B-B14F-4D97-AF65-F5344CB8AC3E}">
        <p14:creationId xmlns:p14="http://schemas.microsoft.com/office/powerpoint/2010/main" val="222426628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Double-Diamond Model of Design </a:t>
            </a:r>
            <a:endParaRPr lang="en-IN" dirty="0"/>
          </a:p>
        </p:txBody>
      </p:sp>
      <p:grpSp>
        <p:nvGrpSpPr>
          <p:cNvPr id="4" name="Google Shape;1023;p88"/>
          <p:cNvGrpSpPr/>
          <p:nvPr/>
        </p:nvGrpSpPr>
        <p:grpSpPr>
          <a:xfrm>
            <a:off x="2344469" y="914126"/>
            <a:ext cx="7916618" cy="4096421"/>
            <a:chOff x="2407105" y="1235532"/>
            <a:chExt cx="7916618" cy="4096421"/>
          </a:xfrm>
        </p:grpSpPr>
        <p:sp>
          <p:nvSpPr>
            <p:cNvPr id="5" name="Google Shape;1024;p88"/>
            <p:cNvSpPr/>
            <p:nvPr/>
          </p:nvSpPr>
          <p:spPr>
            <a:xfrm rot="2808818">
              <a:off x="2986085" y="1814512"/>
              <a:ext cx="2800350" cy="2800350"/>
            </a:xfrm>
            <a:prstGeom prst="rect">
              <a:avLst/>
            </a:prstGeom>
            <a:noFill/>
            <a:ln w="38100" cap="flat" cmpd="sng">
              <a:solidFill>
                <a:srgbClr val="1553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Roboto Condensed"/>
                <a:ea typeface="Roboto Condensed"/>
                <a:cs typeface="Roboto Condensed"/>
                <a:sym typeface="Roboto Condensed"/>
              </a:endParaRPr>
            </a:p>
          </p:txBody>
        </p:sp>
        <p:sp>
          <p:nvSpPr>
            <p:cNvPr id="6" name="Google Shape;1025;p88"/>
            <p:cNvSpPr/>
            <p:nvPr/>
          </p:nvSpPr>
          <p:spPr>
            <a:xfrm rot="2808818">
              <a:off x="6944394" y="1952624"/>
              <a:ext cx="2800350" cy="2800350"/>
            </a:xfrm>
            <a:prstGeom prst="rect">
              <a:avLst/>
            </a:prstGeom>
            <a:noFill/>
            <a:ln w="38100" cap="flat" cmpd="sng">
              <a:solidFill>
                <a:srgbClr val="15537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Roboto Condensed"/>
                <a:ea typeface="Roboto Condensed"/>
                <a:cs typeface="Roboto Condensed"/>
                <a:sym typeface="Roboto Condensed"/>
              </a:endParaRPr>
            </a:p>
          </p:txBody>
        </p:sp>
        <p:cxnSp>
          <p:nvCxnSpPr>
            <p:cNvPr id="7" name="Google Shape;1026;p88"/>
            <p:cNvCxnSpPr/>
            <p:nvPr/>
          </p:nvCxnSpPr>
          <p:spPr>
            <a:xfrm rot="10800000">
              <a:off x="2993395" y="3786189"/>
              <a:ext cx="889981" cy="940982"/>
            </a:xfrm>
            <a:prstGeom prst="straightConnector1">
              <a:avLst/>
            </a:prstGeom>
            <a:noFill/>
            <a:ln w="38100" cap="flat" cmpd="sng">
              <a:solidFill>
                <a:srgbClr val="15537E"/>
              </a:solidFill>
              <a:prstDash val="solid"/>
              <a:miter lim="800000"/>
              <a:headEnd type="none" w="sm" len="sm"/>
              <a:tailEnd type="triangle" w="med" len="med"/>
            </a:ln>
          </p:spPr>
        </p:cxnSp>
        <p:cxnSp>
          <p:nvCxnSpPr>
            <p:cNvPr id="8" name="Google Shape;1027;p88"/>
            <p:cNvCxnSpPr/>
            <p:nvPr/>
          </p:nvCxnSpPr>
          <p:spPr>
            <a:xfrm rot="10800000">
              <a:off x="6824605" y="3786189"/>
              <a:ext cx="889981" cy="940982"/>
            </a:xfrm>
            <a:prstGeom prst="straightConnector1">
              <a:avLst/>
            </a:prstGeom>
            <a:noFill/>
            <a:ln w="38100" cap="flat" cmpd="sng">
              <a:solidFill>
                <a:srgbClr val="15537E"/>
              </a:solidFill>
              <a:prstDash val="solid"/>
              <a:miter lim="800000"/>
              <a:headEnd type="none" w="sm" len="sm"/>
              <a:tailEnd type="triangle" w="med" len="med"/>
            </a:ln>
          </p:spPr>
        </p:cxnSp>
        <p:cxnSp>
          <p:nvCxnSpPr>
            <p:cNvPr id="9" name="Google Shape;1028;p88"/>
            <p:cNvCxnSpPr/>
            <p:nvPr/>
          </p:nvCxnSpPr>
          <p:spPr>
            <a:xfrm rot="10800000" flipH="1">
              <a:off x="2973545" y="1761386"/>
              <a:ext cx="909831" cy="856171"/>
            </a:xfrm>
            <a:prstGeom prst="straightConnector1">
              <a:avLst/>
            </a:prstGeom>
            <a:noFill/>
            <a:ln w="38100" cap="flat" cmpd="sng">
              <a:solidFill>
                <a:srgbClr val="15537E"/>
              </a:solidFill>
              <a:prstDash val="solid"/>
              <a:miter lim="800000"/>
              <a:headEnd type="none" w="sm" len="sm"/>
              <a:tailEnd type="triangle" w="med" len="med"/>
            </a:ln>
          </p:spPr>
        </p:cxnSp>
        <p:cxnSp>
          <p:nvCxnSpPr>
            <p:cNvPr id="10" name="Google Shape;1029;p88"/>
            <p:cNvCxnSpPr/>
            <p:nvPr/>
          </p:nvCxnSpPr>
          <p:spPr>
            <a:xfrm rot="10800000" flipH="1">
              <a:off x="6931855" y="1900500"/>
              <a:ext cx="909831" cy="856171"/>
            </a:xfrm>
            <a:prstGeom prst="straightConnector1">
              <a:avLst/>
            </a:prstGeom>
            <a:noFill/>
            <a:ln w="38100" cap="flat" cmpd="sng">
              <a:solidFill>
                <a:srgbClr val="15537E"/>
              </a:solidFill>
              <a:prstDash val="solid"/>
              <a:miter lim="800000"/>
              <a:headEnd type="none" w="sm" len="sm"/>
              <a:tailEnd type="triangle" w="med" len="med"/>
            </a:ln>
          </p:spPr>
        </p:cxnSp>
        <p:cxnSp>
          <p:nvCxnSpPr>
            <p:cNvPr id="11" name="Google Shape;1030;p88"/>
            <p:cNvCxnSpPr/>
            <p:nvPr/>
          </p:nvCxnSpPr>
          <p:spPr>
            <a:xfrm>
              <a:off x="4931877" y="1761386"/>
              <a:ext cx="819598" cy="856171"/>
            </a:xfrm>
            <a:prstGeom prst="straightConnector1">
              <a:avLst/>
            </a:prstGeom>
            <a:noFill/>
            <a:ln w="38100" cap="flat" cmpd="sng">
              <a:solidFill>
                <a:srgbClr val="15537E"/>
              </a:solidFill>
              <a:prstDash val="solid"/>
              <a:miter lim="800000"/>
              <a:headEnd type="none" w="sm" len="sm"/>
              <a:tailEnd type="triangle" w="med" len="med"/>
            </a:ln>
          </p:spPr>
        </p:cxnSp>
        <p:cxnSp>
          <p:nvCxnSpPr>
            <p:cNvPr id="12" name="Google Shape;1031;p88"/>
            <p:cNvCxnSpPr/>
            <p:nvPr/>
          </p:nvCxnSpPr>
          <p:spPr>
            <a:xfrm>
              <a:off x="8890187" y="1893610"/>
              <a:ext cx="819598" cy="863061"/>
            </a:xfrm>
            <a:prstGeom prst="straightConnector1">
              <a:avLst/>
            </a:prstGeom>
            <a:noFill/>
            <a:ln w="38100" cap="flat" cmpd="sng">
              <a:solidFill>
                <a:srgbClr val="15537E"/>
              </a:solidFill>
              <a:prstDash val="solid"/>
              <a:miter lim="800000"/>
              <a:headEnd type="none" w="sm" len="sm"/>
              <a:tailEnd type="triangle" w="med" len="med"/>
            </a:ln>
          </p:spPr>
        </p:cxnSp>
        <p:cxnSp>
          <p:nvCxnSpPr>
            <p:cNvPr id="13" name="Google Shape;1032;p88"/>
            <p:cNvCxnSpPr/>
            <p:nvPr/>
          </p:nvCxnSpPr>
          <p:spPr>
            <a:xfrm flipH="1">
              <a:off x="5005138" y="3879542"/>
              <a:ext cx="707643" cy="671832"/>
            </a:xfrm>
            <a:prstGeom prst="straightConnector1">
              <a:avLst/>
            </a:prstGeom>
            <a:noFill/>
            <a:ln w="38100" cap="flat" cmpd="sng">
              <a:solidFill>
                <a:srgbClr val="15537E"/>
              </a:solidFill>
              <a:prstDash val="solid"/>
              <a:miter lim="800000"/>
              <a:headEnd type="none" w="sm" len="sm"/>
              <a:tailEnd type="triangle" w="med" len="med"/>
            </a:ln>
          </p:spPr>
        </p:cxnSp>
        <p:cxnSp>
          <p:nvCxnSpPr>
            <p:cNvPr id="14" name="Google Shape;1033;p88"/>
            <p:cNvCxnSpPr/>
            <p:nvPr/>
          </p:nvCxnSpPr>
          <p:spPr>
            <a:xfrm flipH="1">
              <a:off x="9015046" y="3827585"/>
              <a:ext cx="867509" cy="808892"/>
            </a:xfrm>
            <a:prstGeom prst="straightConnector1">
              <a:avLst/>
            </a:prstGeom>
            <a:noFill/>
            <a:ln w="38100" cap="flat" cmpd="sng">
              <a:solidFill>
                <a:srgbClr val="15537E"/>
              </a:solidFill>
              <a:prstDash val="solid"/>
              <a:miter lim="800000"/>
              <a:headEnd type="none" w="sm" len="sm"/>
              <a:tailEnd type="triangle" w="med" len="med"/>
            </a:ln>
          </p:spPr>
        </p:cxnSp>
      </p:grpSp>
      <p:sp>
        <p:nvSpPr>
          <p:cNvPr id="15" name="Google Shape;1034;p88"/>
          <p:cNvSpPr txBox="1"/>
          <p:nvPr/>
        </p:nvSpPr>
        <p:spPr>
          <a:xfrm>
            <a:off x="835998" y="2662061"/>
            <a:ext cx="13195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Roboto Condensed"/>
                <a:ea typeface="Roboto Condensed"/>
                <a:cs typeface="Roboto Condensed"/>
                <a:sym typeface="Roboto Condensed"/>
              </a:rPr>
              <a:t>CHALLENGE</a:t>
            </a:r>
            <a:endParaRPr/>
          </a:p>
        </p:txBody>
      </p:sp>
      <p:sp>
        <p:nvSpPr>
          <p:cNvPr id="16" name="Google Shape;1035;p88"/>
          <p:cNvSpPr txBox="1"/>
          <p:nvPr/>
        </p:nvSpPr>
        <p:spPr>
          <a:xfrm>
            <a:off x="10510770" y="2846727"/>
            <a:ext cx="88838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Roboto Condensed"/>
                <a:ea typeface="Roboto Condensed"/>
                <a:cs typeface="Roboto Condensed"/>
                <a:sym typeface="Roboto Condensed"/>
              </a:rPr>
              <a:t>DESIGN</a:t>
            </a:r>
            <a:endParaRPr/>
          </a:p>
        </p:txBody>
      </p:sp>
      <p:sp>
        <p:nvSpPr>
          <p:cNvPr id="17" name="Google Shape;1036;p88"/>
          <p:cNvSpPr txBox="1"/>
          <p:nvPr/>
        </p:nvSpPr>
        <p:spPr>
          <a:xfrm>
            <a:off x="3778006" y="2708615"/>
            <a:ext cx="102784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Roboto Condensed"/>
                <a:ea typeface="Roboto Condensed"/>
                <a:cs typeface="Roboto Condensed"/>
                <a:sym typeface="Roboto Condensed"/>
              </a:rPr>
              <a:t>Research</a:t>
            </a:r>
            <a:endParaRPr/>
          </a:p>
        </p:txBody>
      </p:sp>
      <p:sp>
        <p:nvSpPr>
          <p:cNvPr id="18" name="Google Shape;1037;p88"/>
          <p:cNvSpPr txBox="1"/>
          <p:nvPr/>
        </p:nvSpPr>
        <p:spPr>
          <a:xfrm>
            <a:off x="7877816" y="2708615"/>
            <a:ext cx="80823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Roboto Condensed"/>
                <a:ea typeface="Roboto Condensed"/>
                <a:cs typeface="Roboto Condensed"/>
                <a:sym typeface="Roboto Condensed"/>
              </a:rPr>
              <a:t>Design</a:t>
            </a:r>
            <a:endParaRPr/>
          </a:p>
        </p:txBody>
      </p:sp>
      <p:sp>
        <p:nvSpPr>
          <p:cNvPr id="19" name="Google Shape;1038;p88"/>
          <p:cNvSpPr txBox="1"/>
          <p:nvPr/>
        </p:nvSpPr>
        <p:spPr>
          <a:xfrm rot="-2647414">
            <a:off x="2647141" y="1493271"/>
            <a:ext cx="97494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Roboto Condensed"/>
                <a:ea typeface="Roboto Condensed"/>
                <a:cs typeface="Roboto Condensed"/>
                <a:sym typeface="Roboto Condensed"/>
              </a:rPr>
              <a:t>Discover</a:t>
            </a:r>
            <a:endParaRPr/>
          </a:p>
        </p:txBody>
      </p:sp>
      <p:sp>
        <p:nvSpPr>
          <p:cNvPr id="20" name="Google Shape;1039;p88"/>
          <p:cNvSpPr txBox="1"/>
          <p:nvPr/>
        </p:nvSpPr>
        <p:spPr>
          <a:xfrm rot="-2647414">
            <a:off x="6675200" y="1493271"/>
            <a:ext cx="91242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Roboto Condensed"/>
                <a:ea typeface="Roboto Condensed"/>
                <a:cs typeface="Roboto Condensed"/>
                <a:sym typeface="Roboto Condensed"/>
              </a:rPr>
              <a:t>Develop</a:t>
            </a:r>
            <a:endParaRPr/>
          </a:p>
        </p:txBody>
      </p:sp>
      <p:sp>
        <p:nvSpPr>
          <p:cNvPr id="21" name="Google Shape;1040;p88"/>
          <p:cNvSpPr txBox="1"/>
          <p:nvPr/>
        </p:nvSpPr>
        <p:spPr>
          <a:xfrm rot="2698413">
            <a:off x="9020611" y="1493271"/>
            <a:ext cx="8066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Roboto Condensed"/>
                <a:ea typeface="Roboto Condensed"/>
                <a:cs typeface="Roboto Condensed"/>
                <a:sym typeface="Roboto Condensed"/>
              </a:rPr>
              <a:t>Deliver</a:t>
            </a:r>
            <a:endParaRPr/>
          </a:p>
        </p:txBody>
      </p:sp>
      <p:sp>
        <p:nvSpPr>
          <p:cNvPr id="22" name="Google Shape;1041;p88"/>
          <p:cNvSpPr txBox="1"/>
          <p:nvPr/>
        </p:nvSpPr>
        <p:spPr>
          <a:xfrm rot="2690320">
            <a:off x="5086224" y="1369907"/>
            <a:ext cx="76976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Roboto Condensed"/>
                <a:ea typeface="Roboto Condensed"/>
                <a:cs typeface="Roboto Condensed"/>
                <a:sym typeface="Roboto Condensed"/>
              </a:rPr>
              <a:t>Define</a:t>
            </a:r>
            <a:endParaRPr/>
          </a:p>
        </p:txBody>
      </p:sp>
      <p:sp>
        <p:nvSpPr>
          <p:cNvPr id="23" name="Google Shape;1042;p88"/>
          <p:cNvSpPr/>
          <p:nvPr/>
        </p:nvSpPr>
        <p:spPr>
          <a:xfrm>
            <a:off x="2407105" y="5448087"/>
            <a:ext cx="1898383" cy="977463"/>
          </a:xfrm>
          <a:prstGeom prst="rect">
            <a:avLst/>
          </a:prstGeom>
          <a:solidFill>
            <a:srgbClr val="15537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Roboto Condensed"/>
                <a:ea typeface="Roboto Condensed"/>
                <a:cs typeface="Roboto Condensed"/>
                <a:sym typeface="Roboto Condensed"/>
              </a:rPr>
              <a:t>Focus on </a:t>
            </a:r>
            <a:endParaRPr/>
          </a:p>
          <a:p>
            <a:pPr marL="0" marR="0" lvl="0" indent="0" algn="ctr" rtl="0">
              <a:spcBef>
                <a:spcPts val="0"/>
              </a:spcBef>
              <a:spcAft>
                <a:spcPts val="0"/>
              </a:spcAft>
              <a:buNone/>
            </a:pPr>
            <a:r>
              <a:rPr lang="en-US" sz="1600">
                <a:solidFill>
                  <a:schemeClr val="lt1"/>
                </a:solidFill>
                <a:latin typeface="Roboto Condensed"/>
                <a:ea typeface="Roboto Condensed"/>
                <a:cs typeface="Roboto Condensed"/>
                <a:sym typeface="Roboto Condensed"/>
              </a:rPr>
              <a:t>the user</a:t>
            </a:r>
            <a:endParaRPr/>
          </a:p>
        </p:txBody>
      </p:sp>
      <p:sp>
        <p:nvSpPr>
          <p:cNvPr id="24" name="Google Shape;1043;p88"/>
          <p:cNvSpPr/>
          <p:nvPr/>
        </p:nvSpPr>
        <p:spPr>
          <a:xfrm>
            <a:off x="898634" y="5448087"/>
            <a:ext cx="1508471" cy="977463"/>
          </a:xfrm>
          <a:prstGeom prst="rect">
            <a:avLst/>
          </a:prstGeom>
          <a:solidFill>
            <a:srgbClr val="0E375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Roboto Condensed"/>
                <a:ea typeface="Roboto Condensed"/>
                <a:cs typeface="Roboto Condensed"/>
                <a:sym typeface="Roboto Condensed"/>
              </a:rPr>
              <a:t>Design principles</a:t>
            </a:r>
            <a:endParaRPr/>
          </a:p>
        </p:txBody>
      </p:sp>
      <p:sp>
        <p:nvSpPr>
          <p:cNvPr id="25" name="Google Shape;1044;p88"/>
          <p:cNvSpPr/>
          <p:nvPr/>
        </p:nvSpPr>
        <p:spPr>
          <a:xfrm>
            <a:off x="4305488" y="5448087"/>
            <a:ext cx="2059926" cy="977463"/>
          </a:xfrm>
          <a:prstGeom prst="rect">
            <a:avLst/>
          </a:prstGeom>
          <a:solidFill>
            <a:srgbClr val="5EAC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rgbClr val="0E3754"/>
                </a:solidFill>
                <a:latin typeface="Roboto Condensed"/>
                <a:ea typeface="Roboto Condensed"/>
                <a:cs typeface="Roboto Condensed"/>
                <a:sym typeface="Roboto Condensed"/>
              </a:rPr>
              <a:t>Communicate </a:t>
            </a:r>
            <a:endParaRPr/>
          </a:p>
          <a:p>
            <a:pPr marL="0" marR="0" lvl="0" indent="0" algn="ctr" rtl="0">
              <a:spcBef>
                <a:spcPts val="0"/>
              </a:spcBef>
              <a:spcAft>
                <a:spcPts val="0"/>
              </a:spcAft>
              <a:buNone/>
            </a:pPr>
            <a:r>
              <a:rPr lang="en-US" sz="1600">
                <a:solidFill>
                  <a:srgbClr val="0E3754"/>
                </a:solidFill>
                <a:latin typeface="Roboto Condensed"/>
                <a:ea typeface="Roboto Condensed"/>
                <a:cs typeface="Roboto Condensed"/>
                <a:sym typeface="Roboto Condensed"/>
              </a:rPr>
              <a:t>(visually &amp; inclusively)</a:t>
            </a:r>
            <a:endParaRPr/>
          </a:p>
        </p:txBody>
      </p:sp>
      <p:sp>
        <p:nvSpPr>
          <p:cNvPr id="26" name="Google Shape;1045;p88"/>
          <p:cNvSpPr/>
          <p:nvPr/>
        </p:nvSpPr>
        <p:spPr>
          <a:xfrm>
            <a:off x="6365414" y="5448086"/>
            <a:ext cx="1898383" cy="977463"/>
          </a:xfrm>
          <a:prstGeom prst="rect">
            <a:avLst/>
          </a:prstGeom>
          <a:solidFill>
            <a:srgbClr val="92C8E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rgbClr val="0E3754"/>
                </a:solidFill>
                <a:latin typeface="Roboto Condensed"/>
                <a:ea typeface="Roboto Condensed"/>
                <a:cs typeface="Roboto Condensed"/>
                <a:sym typeface="Roboto Condensed"/>
              </a:rPr>
              <a:t>Collaborate</a:t>
            </a:r>
            <a:endParaRPr/>
          </a:p>
        </p:txBody>
      </p:sp>
      <p:sp>
        <p:nvSpPr>
          <p:cNvPr id="27" name="Google Shape;1046;p88"/>
          <p:cNvSpPr/>
          <p:nvPr/>
        </p:nvSpPr>
        <p:spPr>
          <a:xfrm>
            <a:off x="8263797" y="5448086"/>
            <a:ext cx="2059926" cy="977463"/>
          </a:xfrm>
          <a:prstGeom prst="rect">
            <a:avLst/>
          </a:prstGeom>
          <a:solidFill>
            <a:srgbClr val="C7E4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rgbClr val="0E3754"/>
                </a:solidFill>
                <a:latin typeface="Roboto Condensed"/>
                <a:ea typeface="Roboto Condensed"/>
                <a:cs typeface="Roboto Condensed"/>
                <a:sym typeface="Roboto Condensed"/>
              </a:rPr>
              <a:t>Iterate</a:t>
            </a:r>
            <a:endParaRPr/>
          </a:p>
        </p:txBody>
      </p:sp>
      <p:cxnSp>
        <p:nvCxnSpPr>
          <p:cNvPr id="28" name="Google Shape;1047;p88"/>
          <p:cNvCxnSpPr/>
          <p:nvPr/>
        </p:nvCxnSpPr>
        <p:spPr>
          <a:xfrm>
            <a:off x="2343225" y="2846727"/>
            <a:ext cx="0" cy="2163821"/>
          </a:xfrm>
          <a:prstGeom prst="straightConnector1">
            <a:avLst/>
          </a:prstGeom>
          <a:noFill/>
          <a:ln w="9525" cap="flat" cmpd="sng">
            <a:solidFill>
              <a:schemeClr val="accent1"/>
            </a:solidFill>
            <a:prstDash val="dash"/>
            <a:miter lim="800000"/>
            <a:headEnd type="none" w="sm" len="sm"/>
            <a:tailEnd type="none" w="sm" len="sm"/>
          </a:ln>
        </p:spPr>
      </p:cxnSp>
      <p:cxnSp>
        <p:nvCxnSpPr>
          <p:cNvPr id="29" name="Google Shape;1048;p88"/>
          <p:cNvCxnSpPr/>
          <p:nvPr/>
        </p:nvCxnSpPr>
        <p:spPr>
          <a:xfrm>
            <a:off x="4253972" y="4872436"/>
            <a:ext cx="0" cy="439442"/>
          </a:xfrm>
          <a:prstGeom prst="straightConnector1">
            <a:avLst/>
          </a:prstGeom>
          <a:noFill/>
          <a:ln w="9525" cap="flat" cmpd="sng">
            <a:solidFill>
              <a:schemeClr val="accent1"/>
            </a:solidFill>
            <a:prstDash val="dash"/>
            <a:miter lim="800000"/>
            <a:headEnd type="none" w="sm" len="sm"/>
            <a:tailEnd type="none" w="sm" len="sm"/>
          </a:ln>
        </p:spPr>
      </p:cxnSp>
      <p:cxnSp>
        <p:nvCxnSpPr>
          <p:cNvPr id="30" name="Google Shape;1049;p88"/>
          <p:cNvCxnSpPr/>
          <p:nvPr/>
        </p:nvCxnSpPr>
        <p:spPr>
          <a:xfrm>
            <a:off x="6299902" y="3031393"/>
            <a:ext cx="0" cy="2163821"/>
          </a:xfrm>
          <a:prstGeom prst="straightConnector1">
            <a:avLst/>
          </a:prstGeom>
          <a:noFill/>
          <a:ln w="9525" cap="flat" cmpd="sng">
            <a:solidFill>
              <a:schemeClr val="accent1"/>
            </a:solidFill>
            <a:prstDash val="dash"/>
            <a:miter lim="800000"/>
            <a:headEnd type="none" w="sm" len="sm"/>
            <a:tailEnd type="none" w="sm" len="sm"/>
          </a:ln>
        </p:spPr>
      </p:cxnSp>
      <p:cxnSp>
        <p:nvCxnSpPr>
          <p:cNvPr id="31" name="Google Shape;1050;p88"/>
          <p:cNvCxnSpPr/>
          <p:nvPr/>
        </p:nvCxnSpPr>
        <p:spPr>
          <a:xfrm>
            <a:off x="8218519" y="4975493"/>
            <a:ext cx="0" cy="439442"/>
          </a:xfrm>
          <a:prstGeom prst="straightConnector1">
            <a:avLst/>
          </a:prstGeom>
          <a:noFill/>
          <a:ln w="9525" cap="flat" cmpd="sng">
            <a:solidFill>
              <a:schemeClr val="accent1"/>
            </a:solidFill>
            <a:prstDash val="dash"/>
            <a:miter lim="800000"/>
            <a:headEnd type="none" w="sm" len="sm"/>
            <a:tailEnd type="none" w="sm" len="sm"/>
          </a:ln>
        </p:spPr>
      </p:cxnSp>
      <p:cxnSp>
        <p:nvCxnSpPr>
          <p:cNvPr id="32" name="Google Shape;1051;p88"/>
          <p:cNvCxnSpPr/>
          <p:nvPr/>
        </p:nvCxnSpPr>
        <p:spPr>
          <a:xfrm>
            <a:off x="10261088" y="3109420"/>
            <a:ext cx="0" cy="2163821"/>
          </a:xfrm>
          <a:prstGeom prst="straightConnector1">
            <a:avLst/>
          </a:prstGeom>
          <a:noFill/>
          <a:ln w="9525" cap="flat" cmpd="sng">
            <a:solidFill>
              <a:schemeClr val="accent1"/>
            </a:solidFill>
            <a:prstDash val="dash"/>
            <a:miter lim="800000"/>
            <a:headEnd type="none" w="sm" len="sm"/>
            <a:tailEnd type="none" w="sm" len="sm"/>
          </a:ln>
        </p:spPr>
      </p:cxnSp>
      <p:sp>
        <p:nvSpPr>
          <p:cNvPr id="33" name="Google Shape;1052;p88"/>
          <p:cNvSpPr txBox="1"/>
          <p:nvPr/>
        </p:nvSpPr>
        <p:spPr>
          <a:xfrm>
            <a:off x="2656120" y="4763215"/>
            <a:ext cx="1194558"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15537E"/>
                </a:solidFill>
                <a:latin typeface="Roboto Condensed"/>
                <a:ea typeface="Roboto Condensed"/>
                <a:cs typeface="Roboto Condensed"/>
                <a:sym typeface="Roboto Condensed"/>
              </a:rPr>
              <a:t>Divergence</a:t>
            </a:r>
            <a:endParaRPr/>
          </a:p>
        </p:txBody>
      </p:sp>
      <p:sp>
        <p:nvSpPr>
          <p:cNvPr id="34" name="Google Shape;1053;p88"/>
          <p:cNvSpPr txBox="1"/>
          <p:nvPr/>
        </p:nvSpPr>
        <p:spPr>
          <a:xfrm>
            <a:off x="4695142" y="4756826"/>
            <a:ext cx="1369286"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15537E"/>
                </a:solidFill>
                <a:latin typeface="Roboto Condensed"/>
                <a:ea typeface="Roboto Condensed"/>
                <a:cs typeface="Roboto Condensed"/>
                <a:sym typeface="Roboto Condensed"/>
              </a:rPr>
              <a:t>Convergence</a:t>
            </a:r>
            <a:endParaRPr/>
          </a:p>
        </p:txBody>
      </p:sp>
      <p:sp>
        <p:nvSpPr>
          <p:cNvPr id="35" name="Google Shape;1054;p88"/>
          <p:cNvSpPr txBox="1"/>
          <p:nvPr/>
        </p:nvSpPr>
        <p:spPr>
          <a:xfrm>
            <a:off x="6582377" y="4760309"/>
            <a:ext cx="1194558"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15537E"/>
                </a:solidFill>
                <a:latin typeface="Roboto Condensed"/>
                <a:ea typeface="Roboto Condensed"/>
                <a:cs typeface="Roboto Condensed"/>
                <a:sym typeface="Roboto Condensed"/>
              </a:rPr>
              <a:t>Divergence</a:t>
            </a:r>
            <a:endParaRPr/>
          </a:p>
        </p:txBody>
      </p:sp>
      <p:sp>
        <p:nvSpPr>
          <p:cNvPr id="36" name="Google Shape;1055;p88"/>
          <p:cNvSpPr txBox="1"/>
          <p:nvPr/>
        </p:nvSpPr>
        <p:spPr>
          <a:xfrm>
            <a:off x="8621399" y="4753920"/>
            <a:ext cx="1369286"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15537E"/>
                </a:solidFill>
                <a:latin typeface="Roboto Condensed"/>
                <a:ea typeface="Roboto Condensed"/>
                <a:cs typeface="Roboto Condensed"/>
                <a:sym typeface="Roboto Condensed"/>
              </a:rPr>
              <a:t>Convergence</a:t>
            </a:r>
            <a:endParaRPr/>
          </a:p>
        </p:txBody>
      </p:sp>
    </p:spTree>
    <p:extLst>
      <p:ext uri="{BB962C8B-B14F-4D97-AF65-F5344CB8AC3E}">
        <p14:creationId xmlns:p14="http://schemas.microsoft.com/office/powerpoint/2010/main" val="28670665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4"/>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5"/>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2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27"/>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33"/>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34"/>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35"/>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36"/>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fade">
                                      <p:cBhvr>
                                        <p:cTn id="74" dur="500"/>
                                        <p:tgtEl>
                                          <p:spTgt spid="28"/>
                                        </p:tgtEl>
                                      </p:cBhvr>
                                    </p:animEffect>
                                  </p:childTnLst>
                                </p:cTn>
                              </p:par>
                              <p:par>
                                <p:cTn id="75" presetID="10" presetClass="entr" presetSubtype="0" fill="hold" nodeType="with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500"/>
                                        <p:tgtEl>
                                          <p:spTgt spid="29"/>
                                        </p:tgtEl>
                                      </p:cBhvr>
                                    </p:animEffect>
                                  </p:childTnLst>
                                </p:cTn>
                              </p:par>
                              <p:par>
                                <p:cTn id="78" presetID="10" presetClass="entr" presetSubtype="0" fill="hold" nodeType="with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fade">
                                      <p:cBhvr>
                                        <p:cTn id="80" dur="500"/>
                                        <p:tgtEl>
                                          <p:spTgt spid="30"/>
                                        </p:tgtEl>
                                      </p:cBhvr>
                                    </p:animEffect>
                                  </p:childTnLst>
                                </p:cTn>
                              </p:par>
                              <p:par>
                                <p:cTn id="81" presetID="10" presetClass="entr" presetSubtype="0" fill="hold" nodeType="with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fade">
                                      <p:cBhvr>
                                        <p:cTn id="83" dur="500"/>
                                        <p:tgtEl>
                                          <p:spTgt spid="31"/>
                                        </p:tgtEl>
                                      </p:cBhvr>
                                    </p:animEffect>
                                  </p:childTnLst>
                                </p:cTn>
                              </p:par>
                              <p:par>
                                <p:cTn id="84" presetID="10" presetClass="entr" presetSubtype="0" fill="hold" nodeType="with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fade">
                                      <p:cBhvr>
                                        <p:cTn id="8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Double-Diamond Model of Design  (contd.)</a:t>
            </a:r>
            <a:endParaRPr lang="en-IN" dirty="0"/>
          </a:p>
        </p:txBody>
      </p:sp>
      <p:sp>
        <p:nvSpPr>
          <p:cNvPr id="3" name="Content Placeholder 2"/>
          <p:cNvSpPr>
            <a:spLocks noGrp="1"/>
          </p:cNvSpPr>
          <p:nvPr>
            <p:ph idx="1"/>
          </p:nvPr>
        </p:nvSpPr>
        <p:spPr/>
        <p:txBody>
          <a:bodyPr/>
          <a:lstStyle/>
          <a:p>
            <a:r>
              <a:rPr lang="en-US" dirty="0"/>
              <a:t>The Double Diamond model is a </a:t>
            </a:r>
            <a:r>
              <a:rPr lang="en-US" b="1" dirty="0"/>
              <a:t>problem-solving framework </a:t>
            </a:r>
            <a:r>
              <a:rPr lang="en-US" dirty="0"/>
              <a:t>used in the field of design thinking. </a:t>
            </a:r>
          </a:p>
          <a:p>
            <a:r>
              <a:rPr lang="en-US" dirty="0"/>
              <a:t>It's often employed by designers and innovators to </a:t>
            </a:r>
            <a:r>
              <a:rPr lang="en-US" b="1" dirty="0"/>
              <a:t>tackle complex issues </a:t>
            </a:r>
            <a:r>
              <a:rPr lang="en-US" dirty="0"/>
              <a:t>and </a:t>
            </a:r>
            <a:r>
              <a:rPr lang="en-US" b="1" dirty="0"/>
              <a:t>develop innovative solutions</a:t>
            </a:r>
            <a:r>
              <a:rPr lang="en-US" dirty="0"/>
              <a:t>. </a:t>
            </a:r>
          </a:p>
          <a:p>
            <a:r>
              <a:rPr lang="en-US" dirty="0"/>
              <a:t>The model is structured around a </a:t>
            </a:r>
            <a:r>
              <a:rPr lang="en-US" b="1" dirty="0"/>
              <a:t>series of divergent and convergent stages</a:t>
            </a:r>
            <a:r>
              <a:rPr lang="en-US" dirty="0"/>
              <a:t>, forming </a:t>
            </a:r>
            <a:r>
              <a:rPr lang="en-US" b="1" dirty="0"/>
              <a:t>two "diamonds"</a:t>
            </a:r>
            <a:r>
              <a:rPr lang="en-US" dirty="0"/>
              <a:t> representing the process of </a:t>
            </a:r>
            <a:r>
              <a:rPr lang="en-US" b="1" dirty="0"/>
              <a:t>exploring a problem space </a:t>
            </a:r>
            <a:r>
              <a:rPr lang="en-US" dirty="0"/>
              <a:t>and then </a:t>
            </a:r>
            <a:r>
              <a:rPr lang="en-US" b="1" dirty="0"/>
              <a:t>refining solutions</a:t>
            </a:r>
            <a:r>
              <a:rPr lang="en-US" dirty="0"/>
              <a:t>.</a:t>
            </a:r>
          </a:p>
          <a:p>
            <a:r>
              <a:rPr lang="en-US" dirty="0"/>
              <a:t>The model consists of </a:t>
            </a:r>
            <a:r>
              <a:rPr lang="en-US" b="1" dirty="0"/>
              <a:t>four </a:t>
            </a:r>
            <a:r>
              <a:rPr lang="en-US" dirty="0"/>
              <a:t>key </a:t>
            </a:r>
            <a:r>
              <a:rPr lang="en-US" b="1" dirty="0"/>
              <a:t>stages</a:t>
            </a:r>
            <a:r>
              <a:rPr lang="en-US" dirty="0"/>
              <a:t>:</a:t>
            </a:r>
          </a:p>
          <a:p>
            <a:pPr marL="457200" indent="-457200">
              <a:buFont typeface="+mj-lt"/>
              <a:buAutoNum type="arabicPeriod"/>
            </a:pPr>
            <a:r>
              <a:rPr lang="en-US" b="1" dirty="0"/>
              <a:t>Discover: </a:t>
            </a:r>
          </a:p>
          <a:p>
            <a:pPr marL="1001712" lvl="1" indent="-457200"/>
            <a:r>
              <a:rPr lang="en-US" dirty="0"/>
              <a:t>The first diamond represents the </a:t>
            </a:r>
            <a:r>
              <a:rPr lang="en-US" b="1" dirty="0"/>
              <a:t>initial exploration phase</a:t>
            </a:r>
            <a:r>
              <a:rPr lang="en-US" dirty="0"/>
              <a:t>. </a:t>
            </a:r>
          </a:p>
          <a:p>
            <a:pPr marL="1001712" lvl="1" indent="-457200"/>
            <a:r>
              <a:rPr lang="en-US" dirty="0"/>
              <a:t>Here, the focus is on </a:t>
            </a:r>
            <a:r>
              <a:rPr lang="en-US" b="1" dirty="0"/>
              <a:t>understanding </a:t>
            </a:r>
            <a:r>
              <a:rPr lang="en-US" dirty="0"/>
              <a:t>and </a:t>
            </a:r>
            <a:r>
              <a:rPr lang="en-US" b="1" dirty="0"/>
              <a:t>defining </a:t>
            </a:r>
            <a:r>
              <a:rPr lang="en-US" dirty="0"/>
              <a:t>the problem. </a:t>
            </a:r>
          </a:p>
          <a:p>
            <a:pPr marL="1001712" lvl="1" indent="-457200"/>
            <a:r>
              <a:rPr lang="en-US" dirty="0"/>
              <a:t>It involves </a:t>
            </a:r>
            <a:r>
              <a:rPr lang="en-US" b="1" dirty="0"/>
              <a:t>research</a:t>
            </a:r>
            <a:r>
              <a:rPr lang="en-US" dirty="0"/>
              <a:t>, </a:t>
            </a:r>
            <a:r>
              <a:rPr lang="en-US" b="1" dirty="0"/>
              <a:t>gathering information</a:t>
            </a:r>
            <a:r>
              <a:rPr lang="en-US" dirty="0"/>
              <a:t>, </a:t>
            </a:r>
            <a:r>
              <a:rPr lang="en-US" b="1" dirty="0"/>
              <a:t>empathizing </a:t>
            </a:r>
            <a:r>
              <a:rPr lang="en-US" dirty="0"/>
              <a:t>with users, and </a:t>
            </a:r>
            <a:r>
              <a:rPr lang="en-US" b="1" dirty="0"/>
              <a:t>identifying </a:t>
            </a:r>
            <a:r>
              <a:rPr lang="en-US" dirty="0"/>
              <a:t>the </a:t>
            </a:r>
            <a:r>
              <a:rPr lang="en-US" b="1" dirty="0"/>
              <a:t>core issues </a:t>
            </a:r>
            <a:r>
              <a:rPr lang="en-US" dirty="0"/>
              <a:t>or challenges.</a:t>
            </a:r>
          </a:p>
          <a:p>
            <a:pPr marL="1001712" lvl="1" indent="-457200"/>
            <a:r>
              <a:rPr lang="en-US" dirty="0"/>
              <a:t>E.g., </a:t>
            </a:r>
            <a:r>
              <a:rPr lang="en-IN" dirty="0"/>
              <a:t>Conduct </a:t>
            </a:r>
            <a:r>
              <a:rPr lang="en-IN" b="1" dirty="0"/>
              <a:t>user interviews</a:t>
            </a:r>
            <a:r>
              <a:rPr lang="en-IN" dirty="0"/>
              <a:t>, analyse </a:t>
            </a:r>
            <a:r>
              <a:rPr lang="en-IN" b="1" dirty="0"/>
              <a:t>listening behaviour</a:t>
            </a:r>
            <a:r>
              <a:rPr lang="en-IN" dirty="0"/>
              <a:t>, competitive analysis</a:t>
            </a:r>
            <a:endParaRPr lang="en-US" dirty="0"/>
          </a:p>
        </p:txBody>
      </p:sp>
    </p:spTree>
    <p:extLst>
      <p:ext uri="{BB962C8B-B14F-4D97-AF65-F5344CB8AC3E}">
        <p14:creationId xmlns:p14="http://schemas.microsoft.com/office/powerpoint/2010/main" val="17665263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Double-Diamond Model of Design  (contd.)</a:t>
            </a:r>
            <a:endParaRPr lang="en-IN" dirty="0"/>
          </a:p>
        </p:txBody>
      </p:sp>
      <p:sp>
        <p:nvSpPr>
          <p:cNvPr id="3" name="Content Placeholder 2"/>
          <p:cNvSpPr>
            <a:spLocks noGrp="1"/>
          </p:cNvSpPr>
          <p:nvPr>
            <p:ph idx="1"/>
          </p:nvPr>
        </p:nvSpPr>
        <p:spPr>
          <a:xfrm>
            <a:off x="131180" y="863444"/>
            <a:ext cx="11929641" cy="5765956"/>
          </a:xfrm>
        </p:spPr>
        <p:txBody>
          <a:bodyPr/>
          <a:lstStyle/>
          <a:p>
            <a:pPr marL="457200" indent="-457200">
              <a:buFont typeface="+mj-lt"/>
              <a:buAutoNum type="arabicPeriod" startAt="2"/>
            </a:pPr>
            <a:r>
              <a:rPr lang="en-US" b="1" dirty="0"/>
              <a:t>Define: </a:t>
            </a:r>
          </a:p>
          <a:p>
            <a:pPr marL="1001712" lvl="1" indent="-457200"/>
            <a:r>
              <a:rPr lang="en-US" dirty="0"/>
              <a:t>This stage involves </a:t>
            </a:r>
            <a:r>
              <a:rPr lang="en-US" b="1" dirty="0"/>
              <a:t>synthesizing </a:t>
            </a:r>
            <a:r>
              <a:rPr lang="en-US" dirty="0"/>
              <a:t>the </a:t>
            </a:r>
            <a:r>
              <a:rPr lang="en-US" b="1" dirty="0"/>
              <a:t>gathered information </a:t>
            </a:r>
            <a:r>
              <a:rPr lang="en-US" dirty="0"/>
              <a:t>and insights from the discovery phase. </a:t>
            </a:r>
          </a:p>
          <a:p>
            <a:pPr marL="1001712" lvl="1" indent="-457200"/>
            <a:r>
              <a:rPr lang="en-US" dirty="0"/>
              <a:t>It's about </a:t>
            </a:r>
            <a:r>
              <a:rPr lang="en-US" b="1" dirty="0"/>
              <a:t>defining </a:t>
            </a:r>
            <a:r>
              <a:rPr lang="en-US" dirty="0"/>
              <a:t>the specific </a:t>
            </a:r>
            <a:r>
              <a:rPr lang="en-US" b="1" dirty="0"/>
              <a:t>problem </a:t>
            </a:r>
            <a:r>
              <a:rPr lang="en-US" dirty="0"/>
              <a:t>to be addressed, </a:t>
            </a:r>
            <a:r>
              <a:rPr lang="en-US" b="1" dirty="0"/>
              <a:t>framing </a:t>
            </a:r>
            <a:r>
              <a:rPr lang="en-US" dirty="0"/>
              <a:t>it in a way </a:t>
            </a:r>
            <a:r>
              <a:rPr lang="en-US" b="1" dirty="0"/>
              <a:t>that is actionable </a:t>
            </a:r>
            <a:r>
              <a:rPr lang="en-US" dirty="0"/>
              <a:t>and </a:t>
            </a:r>
            <a:r>
              <a:rPr lang="en-US" b="1" dirty="0"/>
              <a:t>guiding </a:t>
            </a:r>
            <a:r>
              <a:rPr lang="en-US" dirty="0"/>
              <a:t>the </a:t>
            </a:r>
            <a:r>
              <a:rPr lang="en-US" b="1" dirty="0"/>
              <a:t>direction </a:t>
            </a:r>
            <a:r>
              <a:rPr lang="en-US" dirty="0"/>
              <a:t>for ideation. </a:t>
            </a:r>
          </a:p>
          <a:p>
            <a:pPr marL="1001712" lvl="1" indent="-457200"/>
            <a:r>
              <a:rPr lang="en-US" dirty="0"/>
              <a:t>This phase </a:t>
            </a:r>
            <a:r>
              <a:rPr lang="en-US" b="1" dirty="0"/>
              <a:t>requires a deep understanding </a:t>
            </a:r>
            <a:r>
              <a:rPr lang="en-US" dirty="0"/>
              <a:t>of the </a:t>
            </a:r>
            <a:r>
              <a:rPr lang="en-US" i="1" dirty="0"/>
              <a:t>users'</a:t>
            </a:r>
            <a:r>
              <a:rPr lang="en-US" dirty="0"/>
              <a:t> </a:t>
            </a:r>
            <a:r>
              <a:rPr lang="en-US" i="1" dirty="0"/>
              <a:t>needs</a:t>
            </a:r>
            <a:r>
              <a:rPr lang="en-US" dirty="0"/>
              <a:t> and </a:t>
            </a:r>
            <a:r>
              <a:rPr lang="en-US" i="1" dirty="0"/>
              <a:t>pain points</a:t>
            </a:r>
            <a:r>
              <a:rPr lang="en-US" dirty="0"/>
              <a:t>.</a:t>
            </a:r>
          </a:p>
          <a:p>
            <a:pPr marL="1001712" lvl="1" indent="-457200"/>
            <a:r>
              <a:rPr lang="en-US" dirty="0"/>
              <a:t>E.g., create a feature that offers highly personalized, time-saving music discovery. </a:t>
            </a:r>
          </a:p>
          <a:p>
            <a:pPr marL="457200" indent="-457200">
              <a:buFont typeface="+mj-lt"/>
              <a:buAutoNum type="arabicPeriod" startAt="2"/>
            </a:pPr>
            <a:r>
              <a:rPr lang="en-US" b="1" dirty="0"/>
              <a:t>Develop: </a:t>
            </a:r>
          </a:p>
          <a:p>
            <a:pPr marL="1001712" lvl="1" indent="-457200"/>
            <a:r>
              <a:rPr lang="en-US" dirty="0"/>
              <a:t>The second diamond signifies the phase of </a:t>
            </a:r>
            <a:r>
              <a:rPr lang="en-US" b="1" dirty="0"/>
              <a:t>generating ideas </a:t>
            </a:r>
            <a:r>
              <a:rPr lang="en-US" dirty="0"/>
              <a:t>and </a:t>
            </a:r>
            <a:r>
              <a:rPr lang="en-US" b="1" dirty="0"/>
              <a:t>exploring possible solutions</a:t>
            </a:r>
            <a:r>
              <a:rPr lang="en-US" dirty="0"/>
              <a:t>. </a:t>
            </a:r>
          </a:p>
          <a:p>
            <a:pPr marL="1001712" lvl="1" indent="-457200"/>
            <a:r>
              <a:rPr lang="en-US" dirty="0"/>
              <a:t>It's a </a:t>
            </a:r>
            <a:r>
              <a:rPr lang="en-US" b="1" dirty="0"/>
              <a:t>divergent phase </a:t>
            </a:r>
            <a:r>
              <a:rPr lang="en-US" dirty="0"/>
              <a:t>where a wide range of </a:t>
            </a:r>
            <a:r>
              <a:rPr lang="en-US" b="1" dirty="0"/>
              <a:t>concepts and possibilities are brainstormed</a:t>
            </a:r>
            <a:r>
              <a:rPr lang="en-US" dirty="0"/>
              <a:t>, allowing for creativity and innovation. </a:t>
            </a:r>
          </a:p>
          <a:p>
            <a:pPr marL="1001712" lvl="1" indent="-457200"/>
            <a:r>
              <a:rPr lang="en-US" dirty="0"/>
              <a:t>This stage involves </a:t>
            </a:r>
            <a:r>
              <a:rPr lang="en-US" b="1" dirty="0"/>
              <a:t>ideation</a:t>
            </a:r>
            <a:r>
              <a:rPr lang="en-US" dirty="0"/>
              <a:t>, </a:t>
            </a:r>
            <a:r>
              <a:rPr lang="en-US" b="1" dirty="0"/>
              <a:t>prototyping</a:t>
            </a:r>
            <a:r>
              <a:rPr lang="en-US" dirty="0"/>
              <a:t>, and </a:t>
            </a:r>
            <a:r>
              <a:rPr lang="en-US" b="1" dirty="0"/>
              <a:t>experimenting </a:t>
            </a:r>
            <a:r>
              <a:rPr lang="en-US" dirty="0"/>
              <a:t>with various solutions.</a:t>
            </a:r>
          </a:p>
          <a:p>
            <a:pPr marL="1001712" lvl="1" indent="-457200"/>
            <a:r>
              <a:rPr lang="en-US" dirty="0"/>
              <a:t>E.g., features like "Discover Weekly," mood-based playlists, or AI-generated playlists based on listening history.</a:t>
            </a:r>
          </a:p>
        </p:txBody>
      </p:sp>
    </p:spTree>
    <p:extLst>
      <p:ext uri="{BB962C8B-B14F-4D97-AF65-F5344CB8AC3E}">
        <p14:creationId xmlns:p14="http://schemas.microsoft.com/office/powerpoint/2010/main" val="16745078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DDF7E-65ED-33F4-D9A0-0FA5E9E896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6D5514-8764-FD90-C037-A1FDFF18CC9D}"/>
              </a:ext>
            </a:extLst>
          </p:cNvPr>
          <p:cNvSpPr>
            <a:spLocks noGrp="1"/>
          </p:cNvSpPr>
          <p:nvPr>
            <p:ph type="title"/>
          </p:nvPr>
        </p:nvSpPr>
        <p:spPr/>
        <p:txBody>
          <a:bodyPr/>
          <a:lstStyle/>
          <a:p>
            <a:r>
              <a:rPr lang="en-US" dirty="0"/>
              <a:t>The Double-Diamond Model of Design  (contd.)</a:t>
            </a:r>
            <a:endParaRPr lang="en-IN" dirty="0"/>
          </a:p>
        </p:txBody>
      </p:sp>
      <p:sp>
        <p:nvSpPr>
          <p:cNvPr id="3" name="Content Placeholder 2">
            <a:extLst>
              <a:ext uri="{FF2B5EF4-FFF2-40B4-BE49-F238E27FC236}">
                <a16:creationId xmlns:a16="http://schemas.microsoft.com/office/drawing/2014/main" id="{06DAC550-DC4F-7994-42F7-8AF0A3FE824A}"/>
              </a:ext>
            </a:extLst>
          </p:cNvPr>
          <p:cNvSpPr>
            <a:spLocks noGrp="1"/>
          </p:cNvSpPr>
          <p:nvPr>
            <p:ph idx="1"/>
          </p:nvPr>
        </p:nvSpPr>
        <p:spPr>
          <a:xfrm>
            <a:off x="131180" y="770844"/>
            <a:ext cx="11929641" cy="5765956"/>
          </a:xfrm>
        </p:spPr>
        <p:txBody>
          <a:bodyPr/>
          <a:lstStyle/>
          <a:p>
            <a:pPr marL="457200" indent="-457200">
              <a:buFont typeface="+mj-lt"/>
              <a:buAutoNum type="arabicPeriod" startAt="4"/>
            </a:pPr>
            <a:r>
              <a:rPr lang="en-US" b="1" dirty="0"/>
              <a:t>Deliver: </a:t>
            </a:r>
          </a:p>
          <a:p>
            <a:pPr marL="1001712" lvl="1" indent="-457200"/>
            <a:r>
              <a:rPr lang="en-US" dirty="0"/>
              <a:t>The final stage involves </a:t>
            </a:r>
            <a:r>
              <a:rPr lang="en-US" b="1" dirty="0"/>
              <a:t>converging</a:t>
            </a:r>
            <a:r>
              <a:rPr lang="en-US" dirty="0"/>
              <a:t> on the most </a:t>
            </a:r>
            <a:r>
              <a:rPr lang="en-US" b="1" dirty="0"/>
              <a:t>viable solution </a:t>
            </a:r>
            <a:r>
              <a:rPr lang="en-US" dirty="0"/>
              <a:t>or </a:t>
            </a:r>
            <a:r>
              <a:rPr lang="en-US" b="1" dirty="0"/>
              <a:t>set of solutions</a:t>
            </a:r>
            <a:r>
              <a:rPr lang="en-US" dirty="0"/>
              <a:t>. </a:t>
            </a:r>
          </a:p>
          <a:p>
            <a:pPr marL="1001712" lvl="1" indent="-457200"/>
            <a:r>
              <a:rPr lang="en-US" dirty="0"/>
              <a:t>It focuses on </a:t>
            </a:r>
            <a:r>
              <a:rPr lang="en-US" b="1" dirty="0"/>
              <a:t>refining </a:t>
            </a:r>
            <a:r>
              <a:rPr lang="en-US" dirty="0"/>
              <a:t>and </a:t>
            </a:r>
            <a:r>
              <a:rPr lang="en-US" b="1" dirty="0"/>
              <a:t>testing </a:t>
            </a:r>
            <a:r>
              <a:rPr lang="en-US" dirty="0"/>
              <a:t>the ideas generated in the previous stage to develop a tangible prototype or plan of action. </a:t>
            </a:r>
          </a:p>
          <a:p>
            <a:pPr marL="1001712" lvl="1" indent="-457200"/>
            <a:r>
              <a:rPr lang="en-US" dirty="0"/>
              <a:t>The goal is to </a:t>
            </a:r>
            <a:r>
              <a:rPr lang="en-US" b="1" dirty="0"/>
              <a:t>bring the solution to life and deliver </a:t>
            </a:r>
            <a:r>
              <a:rPr lang="en-US" dirty="0"/>
              <a:t>it to the end-users or stakeholders.</a:t>
            </a:r>
          </a:p>
          <a:p>
            <a:pPr marL="1001712" lvl="1" indent="-457200"/>
            <a:r>
              <a:rPr lang="en-US" dirty="0"/>
              <a:t>E.g., </a:t>
            </a:r>
            <a:r>
              <a:rPr lang="en-IN" dirty="0"/>
              <a:t>launch the "Discover Weekly" playlist, auto-curated every week.</a:t>
            </a:r>
          </a:p>
          <a:p>
            <a:pPr marL="544512" lvl="1" indent="0">
              <a:buNone/>
            </a:pPr>
            <a:endParaRPr lang="en-IN" dirty="0"/>
          </a:p>
          <a:p>
            <a:r>
              <a:rPr lang="en-US" dirty="0"/>
              <a:t>The model emphasizes the </a:t>
            </a:r>
            <a:r>
              <a:rPr lang="en-US" b="1" dirty="0"/>
              <a:t>iterative nature </a:t>
            </a:r>
            <a:r>
              <a:rPr lang="en-US" dirty="0"/>
              <a:t>of the design process, where each diamond represents a </a:t>
            </a:r>
            <a:r>
              <a:rPr lang="en-US" b="1" dirty="0"/>
              <a:t>cycle of divergent thinking </a:t>
            </a:r>
            <a:r>
              <a:rPr lang="en-US" dirty="0"/>
              <a:t>(exploration and ideation)</a:t>
            </a:r>
            <a:r>
              <a:rPr lang="en-US" i="1" dirty="0"/>
              <a:t> followed by</a:t>
            </a:r>
            <a:r>
              <a:rPr lang="en-US" dirty="0"/>
              <a:t> </a:t>
            </a:r>
            <a:r>
              <a:rPr lang="en-US" b="1" dirty="0"/>
              <a:t>convergent thinking </a:t>
            </a:r>
            <a:r>
              <a:rPr lang="en-US" dirty="0"/>
              <a:t>(decision-making and refinement). </a:t>
            </a:r>
          </a:p>
          <a:p>
            <a:r>
              <a:rPr lang="en-US" dirty="0"/>
              <a:t>It encourages designers to continually </a:t>
            </a:r>
            <a:r>
              <a:rPr lang="en-US" b="1" dirty="0"/>
              <a:t>revisit </a:t>
            </a:r>
            <a:r>
              <a:rPr lang="en-US" dirty="0"/>
              <a:t>and </a:t>
            </a:r>
            <a:r>
              <a:rPr lang="en-US" b="1" dirty="0"/>
              <a:t>refine </a:t>
            </a:r>
            <a:r>
              <a:rPr lang="en-US" dirty="0"/>
              <a:t>their understanding of the </a:t>
            </a:r>
            <a:r>
              <a:rPr lang="en-US" b="1" dirty="0"/>
              <a:t>problem </a:t>
            </a:r>
            <a:r>
              <a:rPr lang="en-US" dirty="0"/>
              <a:t>and the </a:t>
            </a:r>
            <a:r>
              <a:rPr lang="en-US" b="1" dirty="0"/>
              <a:t>proposed solutions </a:t>
            </a:r>
            <a:r>
              <a:rPr lang="en-US" dirty="0"/>
              <a:t>based on </a:t>
            </a:r>
            <a:r>
              <a:rPr lang="en-US" b="1" dirty="0"/>
              <a:t>user feedback </a:t>
            </a:r>
            <a:r>
              <a:rPr lang="en-US" dirty="0"/>
              <a:t>and </a:t>
            </a:r>
            <a:r>
              <a:rPr lang="en-US" b="1" dirty="0"/>
              <a:t>insights gained </a:t>
            </a:r>
            <a:r>
              <a:rPr lang="en-US" dirty="0"/>
              <a:t>throughout the process.</a:t>
            </a:r>
          </a:p>
          <a:p>
            <a:r>
              <a:rPr lang="en-US" dirty="0"/>
              <a:t>The Double Diamond model is highly </a:t>
            </a:r>
            <a:r>
              <a:rPr lang="en-US" b="1" dirty="0"/>
              <a:t>flexible </a:t>
            </a:r>
            <a:r>
              <a:rPr lang="en-US" dirty="0"/>
              <a:t>and </a:t>
            </a:r>
            <a:r>
              <a:rPr lang="en-US" b="1" dirty="0"/>
              <a:t>adaptable</a:t>
            </a:r>
            <a:r>
              <a:rPr lang="en-US" dirty="0"/>
              <a:t>, allowing teams to tailor it to specific </a:t>
            </a:r>
            <a:r>
              <a:rPr lang="en-US" b="1" dirty="0"/>
              <a:t>contexts </a:t>
            </a:r>
            <a:r>
              <a:rPr lang="en-US" dirty="0"/>
              <a:t>and </a:t>
            </a:r>
            <a:r>
              <a:rPr lang="en-US" b="1" dirty="0"/>
              <a:t>challenges </a:t>
            </a:r>
            <a:r>
              <a:rPr lang="en-US" dirty="0"/>
              <a:t>while emphasizing a user-centered approach </a:t>
            </a:r>
          </a:p>
          <a:p>
            <a:pPr marL="0" indent="0">
              <a:buNone/>
            </a:pPr>
            <a:r>
              <a:rPr lang="en-US" dirty="0"/>
              <a:t>    to problem-solving.</a:t>
            </a:r>
          </a:p>
        </p:txBody>
      </p:sp>
    </p:spTree>
    <p:extLst>
      <p:ext uri="{BB962C8B-B14F-4D97-AF65-F5344CB8AC3E}">
        <p14:creationId xmlns:p14="http://schemas.microsoft.com/office/powerpoint/2010/main" val="15017667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User Experience?</a:t>
            </a:r>
          </a:p>
        </p:txBody>
      </p:sp>
      <p:sp>
        <p:nvSpPr>
          <p:cNvPr id="3" name="Content Placeholder 2"/>
          <p:cNvSpPr>
            <a:spLocks noGrp="1"/>
          </p:cNvSpPr>
          <p:nvPr>
            <p:ph idx="1"/>
          </p:nvPr>
        </p:nvSpPr>
        <p:spPr/>
        <p:txBody>
          <a:bodyPr/>
          <a:lstStyle/>
          <a:p>
            <a:r>
              <a:rPr lang="en-US" dirty="0"/>
              <a:t>User experience (UX) refers to the overall experience a person has when interacting with a product, service, or system. </a:t>
            </a:r>
          </a:p>
          <a:p>
            <a:r>
              <a:rPr lang="en-US" dirty="0"/>
              <a:t>It encompasses all aspects of the user's interaction, including their perceptions, emotions, preferences, and behaviors before, during, and after using the product.</a:t>
            </a:r>
          </a:p>
          <a:p>
            <a:r>
              <a:rPr lang="en-US" dirty="0"/>
              <a:t>UX design aims to create meaningful and enjoyable experiences for users by focusing on understanding their needs, behaviors, and motivations. </a:t>
            </a:r>
          </a:p>
        </p:txBody>
      </p:sp>
      <p:pic>
        <p:nvPicPr>
          <p:cNvPr id="4" name="Picture 3"/>
          <p:cNvPicPr>
            <a:picLocks noChangeAspect="1"/>
          </p:cNvPicPr>
          <p:nvPr/>
        </p:nvPicPr>
        <p:blipFill>
          <a:blip r:embed="rId2"/>
          <a:stretch>
            <a:fillRect/>
          </a:stretch>
        </p:blipFill>
        <p:spPr>
          <a:xfrm>
            <a:off x="6349067" y="3156288"/>
            <a:ext cx="4146548" cy="3324615"/>
          </a:xfrm>
          <a:prstGeom prst="rect">
            <a:avLst/>
          </a:prstGeom>
        </p:spPr>
      </p:pic>
      <p:pic>
        <p:nvPicPr>
          <p:cNvPr id="5" name="Google Shape;515;p40"/>
          <p:cNvPicPr preferRelativeResize="0"/>
          <p:nvPr/>
        </p:nvPicPr>
        <p:blipFill rotWithShape="1">
          <a:blip r:embed="rId3">
            <a:alphaModFix/>
          </a:blip>
          <a:srcRect/>
          <a:stretch/>
        </p:blipFill>
        <p:spPr>
          <a:xfrm>
            <a:off x="495954" y="3156288"/>
            <a:ext cx="5080000" cy="3225800"/>
          </a:xfrm>
          <a:prstGeom prst="rect">
            <a:avLst/>
          </a:prstGeom>
          <a:noFill/>
          <a:ln>
            <a:noFill/>
          </a:ln>
        </p:spPr>
      </p:pic>
    </p:spTree>
    <p:extLst>
      <p:ext uri="{BB962C8B-B14F-4D97-AF65-F5344CB8AC3E}">
        <p14:creationId xmlns:p14="http://schemas.microsoft.com/office/powerpoint/2010/main" val="6598085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727570-4A27-4847-9E14-3443310B6FC0}"/>
              </a:ext>
            </a:extLst>
          </p:cNvPr>
          <p:cNvSpPr txBox="1"/>
          <p:nvPr/>
        </p:nvSpPr>
        <p:spPr>
          <a:xfrm>
            <a:off x="336885" y="2334126"/>
            <a:ext cx="7603363" cy="784830"/>
          </a:xfrm>
          <a:prstGeom prst="rect">
            <a:avLst/>
          </a:prstGeom>
          <a:noFill/>
        </p:spPr>
        <p:txBody>
          <a:bodyPr wrap="none" rtlCol="0">
            <a:spAutoFit/>
          </a:bodyPr>
          <a:lstStyle/>
          <a:p>
            <a:r>
              <a:rPr lang="en-US" sz="4500" b="1" dirty="0">
                <a:solidFill>
                  <a:schemeClr val="tx2">
                    <a:lumMod val="50000"/>
                  </a:schemeClr>
                </a:solidFill>
              </a:rPr>
              <a:t>Human-Centered Design ( </a:t>
            </a:r>
            <a:r>
              <a:rPr lang="en-US" sz="4500" b="1" u="sng" dirty="0">
                <a:solidFill>
                  <a:schemeClr val="tx2">
                    <a:lumMod val="50000"/>
                  </a:schemeClr>
                </a:solidFill>
              </a:rPr>
              <a:t>HCD</a:t>
            </a:r>
            <a:r>
              <a:rPr lang="en-US" sz="4500" b="1" dirty="0">
                <a:solidFill>
                  <a:schemeClr val="tx2">
                    <a:lumMod val="50000"/>
                  </a:schemeClr>
                </a:solidFill>
              </a:rPr>
              <a:t> )</a:t>
            </a:r>
          </a:p>
        </p:txBody>
      </p:sp>
      <p:sp>
        <p:nvSpPr>
          <p:cNvPr id="3" name="TextBox 2">
            <a:extLst>
              <a:ext uri="{FF2B5EF4-FFF2-40B4-BE49-F238E27FC236}">
                <a16:creationId xmlns:a16="http://schemas.microsoft.com/office/drawing/2014/main" id="{A442CA3E-07B3-E543-8B4F-9EF708221A37}"/>
              </a:ext>
            </a:extLst>
          </p:cNvPr>
          <p:cNvSpPr txBox="1"/>
          <p:nvPr/>
        </p:nvSpPr>
        <p:spPr>
          <a:xfrm>
            <a:off x="336885" y="3118956"/>
            <a:ext cx="11321715" cy="1708160"/>
          </a:xfrm>
          <a:prstGeom prst="rect">
            <a:avLst/>
          </a:prstGeom>
          <a:noFill/>
        </p:spPr>
        <p:txBody>
          <a:bodyPr wrap="square" rtlCol="0">
            <a:spAutoFit/>
          </a:bodyPr>
          <a:lstStyle/>
          <a:p>
            <a:pPr algn="just"/>
            <a:r>
              <a:rPr lang="en-US" sz="3500" dirty="0">
                <a:solidFill>
                  <a:schemeClr val="tx2">
                    <a:lumMod val="75000"/>
                  </a:schemeClr>
                </a:solidFill>
              </a:rPr>
              <a:t>An approach that puts </a:t>
            </a:r>
            <a:r>
              <a:rPr lang="en-US" sz="3500" b="1" dirty="0">
                <a:solidFill>
                  <a:schemeClr val="tx2">
                    <a:lumMod val="75000"/>
                  </a:schemeClr>
                </a:solidFill>
              </a:rPr>
              <a:t>human needs</a:t>
            </a:r>
            <a:r>
              <a:rPr lang="en-US" sz="3500" dirty="0">
                <a:solidFill>
                  <a:schemeClr val="tx2">
                    <a:lumMod val="75000"/>
                  </a:schemeClr>
                </a:solidFill>
              </a:rPr>
              <a:t>, </a:t>
            </a:r>
            <a:r>
              <a:rPr lang="en-US" sz="3500" b="1" dirty="0">
                <a:solidFill>
                  <a:schemeClr val="tx2">
                    <a:lumMod val="75000"/>
                  </a:schemeClr>
                </a:solidFill>
              </a:rPr>
              <a:t>capabilities</a:t>
            </a:r>
            <a:r>
              <a:rPr lang="en-US" sz="3500" dirty="0">
                <a:solidFill>
                  <a:schemeClr val="tx2">
                    <a:lumMod val="75000"/>
                  </a:schemeClr>
                </a:solidFill>
              </a:rPr>
              <a:t>, and </a:t>
            </a:r>
            <a:r>
              <a:rPr lang="en-US" sz="3500" b="1" dirty="0">
                <a:solidFill>
                  <a:schemeClr val="tx2">
                    <a:lumMod val="75000"/>
                  </a:schemeClr>
                </a:solidFill>
              </a:rPr>
              <a:t>behavior </a:t>
            </a:r>
            <a:r>
              <a:rPr lang="en-US" sz="3500" u="sng" dirty="0">
                <a:solidFill>
                  <a:schemeClr val="tx2">
                    <a:lumMod val="75000"/>
                  </a:schemeClr>
                </a:solidFill>
              </a:rPr>
              <a:t>first</a:t>
            </a:r>
            <a:r>
              <a:rPr lang="en-US" sz="3500" dirty="0">
                <a:solidFill>
                  <a:schemeClr val="tx2">
                    <a:lumMod val="75000"/>
                  </a:schemeClr>
                </a:solidFill>
              </a:rPr>
              <a:t>, then design to </a:t>
            </a:r>
            <a:r>
              <a:rPr lang="en-US" sz="3500" b="1" dirty="0">
                <a:solidFill>
                  <a:schemeClr val="tx2">
                    <a:lumMod val="75000"/>
                  </a:schemeClr>
                </a:solidFill>
              </a:rPr>
              <a:t>accommodate those needs</a:t>
            </a:r>
            <a:r>
              <a:rPr lang="en-US" sz="3500" dirty="0">
                <a:solidFill>
                  <a:schemeClr val="tx2">
                    <a:lumMod val="75000"/>
                  </a:schemeClr>
                </a:solidFill>
              </a:rPr>
              <a:t>, </a:t>
            </a:r>
            <a:r>
              <a:rPr lang="en-US" sz="3500" b="1" dirty="0">
                <a:solidFill>
                  <a:schemeClr val="tx2">
                    <a:lumMod val="75000"/>
                  </a:schemeClr>
                </a:solidFill>
              </a:rPr>
              <a:t>capabilities</a:t>
            </a:r>
            <a:r>
              <a:rPr lang="en-US" sz="3500" dirty="0">
                <a:solidFill>
                  <a:schemeClr val="tx2">
                    <a:lumMod val="75000"/>
                  </a:schemeClr>
                </a:solidFill>
              </a:rPr>
              <a:t>, and ways to </a:t>
            </a:r>
            <a:r>
              <a:rPr lang="en-US" sz="3500" b="1" dirty="0">
                <a:solidFill>
                  <a:schemeClr val="tx2">
                    <a:lumMod val="75000"/>
                  </a:schemeClr>
                </a:solidFill>
              </a:rPr>
              <a:t>behaving</a:t>
            </a:r>
            <a:r>
              <a:rPr lang="en-US" sz="3500" dirty="0">
                <a:solidFill>
                  <a:schemeClr val="tx2">
                    <a:lumMod val="75000"/>
                  </a:schemeClr>
                </a:solidFill>
              </a:rPr>
              <a:t>.</a:t>
            </a:r>
          </a:p>
        </p:txBody>
      </p:sp>
      <p:sp>
        <p:nvSpPr>
          <p:cNvPr id="4" name="TextBox 3">
            <a:extLst>
              <a:ext uri="{FF2B5EF4-FFF2-40B4-BE49-F238E27FC236}">
                <a16:creationId xmlns:a16="http://schemas.microsoft.com/office/drawing/2014/main" id="{28701BE6-7911-4D42-B423-38BB9C5282F1}"/>
              </a:ext>
            </a:extLst>
          </p:cNvPr>
          <p:cNvSpPr txBox="1"/>
          <p:nvPr/>
        </p:nvSpPr>
        <p:spPr>
          <a:xfrm>
            <a:off x="0" y="0"/>
            <a:ext cx="817853" cy="338554"/>
          </a:xfrm>
          <a:prstGeom prst="rect">
            <a:avLst/>
          </a:prstGeom>
          <a:noFill/>
        </p:spPr>
        <p:txBody>
          <a:bodyPr wrap="none" rtlCol="0">
            <a:spAutoFit/>
          </a:bodyPr>
          <a:lstStyle/>
          <a:p>
            <a:r>
              <a:rPr lang="en-US" sz="1600" dirty="0">
                <a:solidFill>
                  <a:schemeClr val="tx2">
                    <a:lumMod val="50000"/>
                  </a:schemeClr>
                </a:solidFill>
              </a:rPr>
              <a:t>#Define</a:t>
            </a:r>
          </a:p>
        </p:txBody>
      </p:sp>
    </p:spTree>
    <p:extLst>
      <p:ext uri="{BB962C8B-B14F-4D97-AF65-F5344CB8AC3E}">
        <p14:creationId xmlns:p14="http://schemas.microsoft.com/office/powerpoint/2010/main" val="5455955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40210-F8B5-0B45-9931-69DE0480E07A}"/>
              </a:ext>
            </a:extLst>
          </p:cNvPr>
          <p:cNvSpPr>
            <a:spLocks noGrp="1"/>
          </p:cNvSpPr>
          <p:nvPr>
            <p:ph type="title"/>
          </p:nvPr>
        </p:nvSpPr>
        <p:spPr/>
        <p:txBody>
          <a:bodyPr/>
          <a:lstStyle/>
          <a:p>
            <a:r>
              <a:rPr lang="en-US" dirty="0">
                <a:solidFill>
                  <a:schemeClr val="tx2">
                    <a:lumMod val="50000"/>
                  </a:schemeClr>
                </a:solidFill>
              </a:rPr>
              <a:t>Three Phases of Human-Centered Design</a:t>
            </a:r>
          </a:p>
        </p:txBody>
      </p:sp>
      <p:sp>
        <p:nvSpPr>
          <p:cNvPr id="6" name="TextBox 5">
            <a:extLst>
              <a:ext uri="{FF2B5EF4-FFF2-40B4-BE49-F238E27FC236}">
                <a16:creationId xmlns:a16="http://schemas.microsoft.com/office/drawing/2014/main" id="{4CAC9E07-DAC5-3C44-966E-CEAA3673F843}"/>
              </a:ext>
            </a:extLst>
          </p:cNvPr>
          <p:cNvSpPr txBox="1"/>
          <p:nvPr/>
        </p:nvSpPr>
        <p:spPr>
          <a:xfrm>
            <a:off x="429713" y="4532915"/>
            <a:ext cx="1640387" cy="400110"/>
          </a:xfrm>
          <a:prstGeom prst="rect">
            <a:avLst/>
          </a:prstGeom>
          <a:noFill/>
        </p:spPr>
        <p:txBody>
          <a:bodyPr wrap="square" rtlCol="0">
            <a:spAutoFit/>
          </a:bodyPr>
          <a:lstStyle/>
          <a:p>
            <a:r>
              <a:rPr lang="en-US" sz="2000" b="1" dirty="0">
                <a:solidFill>
                  <a:schemeClr val="tx2">
                    <a:lumMod val="50000"/>
                  </a:schemeClr>
                </a:solidFill>
              </a:rPr>
              <a:t>INSPIRATION</a:t>
            </a:r>
          </a:p>
        </p:txBody>
      </p:sp>
      <p:cxnSp>
        <p:nvCxnSpPr>
          <p:cNvPr id="8" name="Straight Connector 7">
            <a:extLst>
              <a:ext uri="{FF2B5EF4-FFF2-40B4-BE49-F238E27FC236}">
                <a16:creationId xmlns:a16="http://schemas.microsoft.com/office/drawing/2014/main" id="{D5042860-B4C3-3548-9DB0-90E28F54AE48}"/>
              </a:ext>
            </a:extLst>
          </p:cNvPr>
          <p:cNvCxnSpPr>
            <a:cxnSpLocks/>
          </p:cNvCxnSpPr>
          <p:nvPr/>
        </p:nvCxnSpPr>
        <p:spPr>
          <a:xfrm>
            <a:off x="429713" y="4533619"/>
            <a:ext cx="1286038" cy="0"/>
          </a:xfrm>
          <a:prstGeom prst="line">
            <a:avLst/>
          </a:prstGeom>
          <a:ln w="38100">
            <a:solidFill>
              <a:schemeClr val="accent5"/>
            </a:solidFill>
          </a:ln>
        </p:spPr>
        <p:style>
          <a:lnRef idx="1">
            <a:schemeClr val="accent2"/>
          </a:lnRef>
          <a:fillRef idx="0">
            <a:schemeClr val="accent2"/>
          </a:fillRef>
          <a:effectRef idx="0">
            <a:schemeClr val="accent2"/>
          </a:effectRef>
          <a:fontRef idx="minor">
            <a:schemeClr val="tx1"/>
          </a:fontRef>
        </p:style>
      </p:cxnSp>
      <p:sp>
        <p:nvSpPr>
          <p:cNvPr id="9" name="TextBox 8">
            <a:extLst>
              <a:ext uri="{FF2B5EF4-FFF2-40B4-BE49-F238E27FC236}">
                <a16:creationId xmlns:a16="http://schemas.microsoft.com/office/drawing/2014/main" id="{3FC6021D-7D0C-D94A-B9CD-A983338477FA}"/>
              </a:ext>
            </a:extLst>
          </p:cNvPr>
          <p:cNvSpPr txBox="1"/>
          <p:nvPr/>
        </p:nvSpPr>
        <p:spPr>
          <a:xfrm>
            <a:off x="429714" y="4864703"/>
            <a:ext cx="2835102" cy="1323439"/>
          </a:xfrm>
          <a:prstGeom prst="rect">
            <a:avLst/>
          </a:prstGeom>
          <a:noFill/>
        </p:spPr>
        <p:txBody>
          <a:bodyPr wrap="square" rtlCol="0">
            <a:spAutoFit/>
          </a:bodyPr>
          <a:lstStyle/>
          <a:p>
            <a:pPr algn="just"/>
            <a:r>
              <a:rPr lang="en-US" sz="2000" dirty="0">
                <a:solidFill>
                  <a:schemeClr val="tx2">
                    <a:lumMod val="75000"/>
                  </a:schemeClr>
                </a:solidFill>
              </a:rPr>
              <a:t>You’ll learn how to better understand people. You’ll observe their lives. Capture learnings. </a:t>
            </a:r>
          </a:p>
        </p:txBody>
      </p:sp>
      <p:sp>
        <p:nvSpPr>
          <p:cNvPr id="10" name="TextBox 9">
            <a:extLst>
              <a:ext uri="{FF2B5EF4-FFF2-40B4-BE49-F238E27FC236}">
                <a16:creationId xmlns:a16="http://schemas.microsoft.com/office/drawing/2014/main" id="{4F287DFD-335F-C343-9035-523AD1EEBB07}"/>
              </a:ext>
            </a:extLst>
          </p:cNvPr>
          <p:cNvSpPr txBox="1"/>
          <p:nvPr/>
        </p:nvSpPr>
        <p:spPr>
          <a:xfrm>
            <a:off x="3798947" y="4532669"/>
            <a:ext cx="1840386" cy="400110"/>
          </a:xfrm>
          <a:prstGeom prst="rect">
            <a:avLst/>
          </a:prstGeom>
          <a:noFill/>
        </p:spPr>
        <p:txBody>
          <a:bodyPr wrap="square" rtlCol="0">
            <a:spAutoFit/>
          </a:bodyPr>
          <a:lstStyle/>
          <a:p>
            <a:r>
              <a:rPr lang="en-US" sz="2000" b="1" dirty="0">
                <a:solidFill>
                  <a:schemeClr val="tx2">
                    <a:lumMod val="50000"/>
                  </a:schemeClr>
                </a:solidFill>
              </a:rPr>
              <a:t>IDEATION</a:t>
            </a:r>
          </a:p>
        </p:txBody>
      </p:sp>
      <p:cxnSp>
        <p:nvCxnSpPr>
          <p:cNvPr id="11" name="Straight Connector 10">
            <a:extLst>
              <a:ext uri="{FF2B5EF4-FFF2-40B4-BE49-F238E27FC236}">
                <a16:creationId xmlns:a16="http://schemas.microsoft.com/office/drawing/2014/main" id="{BE91823B-0507-A34E-9B20-535173F62D75}"/>
              </a:ext>
            </a:extLst>
          </p:cNvPr>
          <p:cNvCxnSpPr/>
          <p:nvPr/>
        </p:nvCxnSpPr>
        <p:spPr>
          <a:xfrm>
            <a:off x="3798947" y="4533373"/>
            <a:ext cx="1700213" cy="0"/>
          </a:xfrm>
          <a:prstGeom prst="line">
            <a:avLst/>
          </a:prstGeom>
          <a:ln w="38100"/>
        </p:spPr>
        <p:style>
          <a:lnRef idx="1">
            <a:schemeClr val="accent2"/>
          </a:lnRef>
          <a:fillRef idx="0">
            <a:schemeClr val="accent2"/>
          </a:fillRef>
          <a:effectRef idx="0">
            <a:schemeClr val="accent2"/>
          </a:effectRef>
          <a:fontRef idx="minor">
            <a:schemeClr val="tx1"/>
          </a:fontRef>
        </p:style>
      </p:cxnSp>
      <p:sp>
        <p:nvSpPr>
          <p:cNvPr id="12" name="TextBox 11">
            <a:extLst>
              <a:ext uri="{FF2B5EF4-FFF2-40B4-BE49-F238E27FC236}">
                <a16:creationId xmlns:a16="http://schemas.microsoft.com/office/drawing/2014/main" id="{D22CA435-B094-A044-AAD9-D4016F1D6563}"/>
              </a:ext>
            </a:extLst>
          </p:cNvPr>
          <p:cNvSpPr txBox="1"/>
          <p:nvPr/>
        </p:nvSpPr>
        <p:spPr>
          <a:xfrm>
            <a:off x="3798947" y="4864457"/>
            <a:ext cx="3233726" cy="1015663"/>
          </a:xfrm>
          <a:prstGeom prst="rect">
            <a:avLst/>
          </a:prstGeom>
          <a:noFill/>
        </p:spPr>
        <p:txBody>
          <a:bodyPr wrap="square" rtlCol="0">
            <a:spAutoFit/>
          </a:bodyPr>
          <a:lstStyle/>
          <a:p>
            <a:pPr algn="just"/>
            <a:r>
              <a:rPr lang="en-US" sz="2000" dirty="0">
                <a:solidFill>
                  <a:schemeClr val="tx2">
                    <a:lumMod val="75000"/>
                  </a:schemeClr>
                </a:solidFill>
              </a:rPr>
              <a:t>Generate ideas. Identify opportunities for design, test, &amp; refine. Make prototype</a:t>
            </a:r>
          </a:p>
        </p:txBody>
      </p:sp>
      <p:sp>
        <p:nvSpPr>
          <p:cNvPr id="13" name="TextBox 12">
            <a:extLst>
              <a:ext uri="{FF2B5EF4-FFF2-40B4-BE49-F238E27FC236}">
                <a16:creationId xmlns:a16="http://schemas.microsoft.com/office/drawing/2014/main" id="{9FDA10ED-9ED4-3940-A220-3009499FE362}"/>
              </a:ext>
            </a:extLst>
          </p:cNvPr>
          <p:cNvSpPr txBox="1"/>
          <p:nvPr/>
        </p:nvSpPr>
        <p:spPr>
          <a:xfrm>
            <a:off x="7566806" y="4534077"/>
            <a:ext cx="2733960" cy="400110"/>
          </a:xfrm>
          <a:prstGeom prst="rect">
            <a:avLst/>
          </a:prstGeom>
          <a:noFill/>
        </p:spPr>
        <p:txBody>
          <a:bodyPr wrap="square" rtlCol="0">
            <a:spAutoFit/>
          </a:bodyPr>
          <a:lstStyle/>
          <a:p>
            <a:pPr algn="just"/>
            <a:r>
              <a:rPr lang="en-US" sz="2000" b="1" dirty="0">
                <a:solidFill>
                  <a:schemeClr val="tx2">
                    <a:lumMod val="50000"/>
                  </a:schemeClr>
                </a:solidFill>
              </a:rPr>
              <a:t>IMPLEMENTATION</a:t>
            </a:r>
          </a:p>
        </p:txBody>
      </p:sp>
      <p:cxnSp>
        <p:nvCxnSpPr>
          <p:cNvPr id="14" name="Straight Connector 13">
            <a:extLst>
              <a:ext uri="{FF2B5EF4-FFF2-40B4-BE49-F238E27FC236}">
                <a16:creationId xmlns:a16="http://schemas.microsoft.com/office/drawing/2014/main" id="{2876DC11-2108-0B4E-B7CA-B51EEA2AF195}"/>
              </a:ext>
            </a:extLst>
          </p:cNvPr>
          <p:cNvCxnSpPr/>
          <p:nvPr/>
        </p:nvCxnSpPr>
        <p:spPr>
          <a:xfrm>
            <a:off x="7566806" y="4533373"/>
            <a:ext cx="1700213" cy="0"/>
          </a:xfrm>
          <a:prstGeom prst="line">
            <a:avLst/>
          </a:prstGeom>
          <a:ln w="38100">
            <a:solidFill>
              <a:srgbClr val="80B840"/>
            </a:solidFill>
          </a:ln>
        </p:spPr>
        <p:style>
          <a:lnRef idx="1">
            <a:schemeClr val="accent2"/>
          </a:lnRef>
          <a:fillRef idx="0">
            <a:schemeClr val="accent2"/>
          </a:fillRef>
          <a:effectRef idx="0">
            <a:schemeClr val="accent2"/>
          </a:effectRef>
          <a:fontRef idx="minor">
            <a:schemeClr val="tx1"/>
          </a:fontRef>
        </p:style>
      </p:cxnSp>
      <p:sp>
        <p:nvSpPr>
          <p:cNvPr id="15" name="TextBox 14">
            <a:extLst>
              <a:ext uri="{FF2B5EF4-FFF2-40B4-BE49-F238E27FC236}">
                <a16:creationId xmlns:a16="http://schemas.microsoft.com/office/drawing/2014/main" id="{5DA63375-1298-0648-88B5-2445BB25A8D8}"/>
              </a:ext>
            </a:extLst>
          </p:cNvPr>
          <p:cNvSpPr txBox="1"/>
          <p:nvPr/>
        </p:nvSpPr>
        <p:spPr>
          <a:xfrm>
            <a:off x="7566804" y="4864457"/>
            <a:ext cx="3265705" cy="1015663"/>
          </a:xfrm>
          <a:prstGeom prst="rect">
            <a:avLst/>
          </a:prstGeom>
          <a:noFill/>
        </p:spPr>
        <p:txBody>
          <a:bodyPr wrap="square" rtlCol="0">
            <a:spAutoFit/>
          </a:bodyPr>
          <a:lstStyle/>
          <a:p>
            <a:pPr algn="just"/>
            <a:r>
              <a:rPr lang="en-US" sz="2000" dirty="0">
                <a:solidFill>
                  <a:schemeClr val="tx2">
                    <a:lumMod val="75000"/>
                  </a:schemeClr>
                </a:solidFill>
              </a:rPr>
              <a:t>Bring solution to life. Get your idea to market &amp; maximize its impact.</a:t>
            </a:r>
          </a:p>
        </p:txBody>
      </p:sp>
      <p:pic>
        <p:nvPicPr>
          <p:cNvPr id="19" name="Picture 18">
            <a:extLst>
              <a:ext uri="{FF2B5EF4-FFF2-40B4-BE49-F238E27FC236}">
                <a16:creationId xmlns:a16="http://schemas.microsoft.com/office/drawing/2014/main" id="{6F3B9922-22E4-7B4A-B9B0-38FE53BDC040}"/>
              </a:ext>
            </a:extLst>
          </p:cNvPr>
          <p:cNvPicPr>
            <a:picLocks noChangeAspect="1"/>
          </p:cNvPicPr>
          <p:nvPr/>
        </p:nvPicPr>
        <p:blipFill rotWithShape="1">
          <a:blip r:embed="rId2">
            <a:extLst>
              <a:ext uri="{28A0092B-C50C-407E-A947-70E740481C1C}">
                <a14:useLocalDpi xmlns:a14="http://schemas.microsoft.com/office/drawing/2010/main" val="0"/>
              </a:ext>
            </a:extLst>
          </a:blip>
          <a:srcRect l="3161" t="18503" r="5316" b="11329"/>
          <a:stretch/>
        </p:blipFill>
        <p:spPr>
          <a:xfrm>
            <a:off x="584830" y="1120525"/>
            <a:ext cx="9143379" cy="3246496"/>
          </a:xfrm>
          <a:prstGeom prst="rect">
            <a:avLst/>
          </a:prstGeom>
        </p:spPr>
      </p:pic>
      <p:cxnSp>
        <p:nvCxnSpPr>
          <p:cNvPr id="21" name="Straight Connector 20">
            <a:extLst>
              <a:ext uri="{FF2B5EF4-FFF2-40B4-BE49-F238E27FC236}">
                <a16:creationId xmlns:a16="http://schemas.microsoft.com/office/drawing/2014/main" id="{D0FCE319-215C-6D43-9F20-0EA1D9DC0164}"/>
              </a:ext>
            </a:extLst>
          </p:cNvPr>
          <p:cNvCxnSpPr>
            <a:cxnSpLocks/>
          </p:cNvCxnSpPr>
          <p:nvPr/>
        </p:nvCxnSpPr>
        <p:spPr>
          <a:xfrm>
            <a:off x="6815898" y="955425"/>
            <a:ext cx="0" cy="996272"/>
          </a:xfrm>
          <a:prstGeom prst="line">
            <a:avLst/>
          </a:prstGeom>
          <a:ln w="38100"/>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E247C7BB-D823-594B-836A-DE83D0E92B8B}"/>
              </a:ext>
            </a:extLst>
          </p:cNvPr>
          <p:cNvSpPr txBox="1"/>
          <p:nvPr/>
        </p:nvSpPr>
        <p:spPr>
          <a:xfrm>
            <a:off x="6815896" y="908284"/>
            <a:ext cx="1667704" cy="369332"/>
          </a:xfrm>
          <a:prstGeom prst="rect">
            <a:avLst/>
          </a:prstGeom>
          <a:noFill/>
        </p:spPr>
        <p:txBody>
          <a:bodyPr wrap="square" rtlCol="0">
            <a:spAutoFit/>
          </a:bodyPr>
          <a:lstStyle/>
          <a:p>
            <a:r>
              <a:rPr lang="en-US" b="1" dirty="0">
                <a:solidFill>
                  <a:schemeClr val="tx2">
                    <a:lumMod val="50000"/>
                  </a:schemeClr>
                </a:solidFill>
              </a:rPr>
              <a:t>DIVERGE</a:t>
            </a:r>
          </a:p>
        </p:txBody>
      </p:sp>
      <p:sp>
        <p:nvSpPr>
          <p:cNvPr id="23" name="TextBox 22">
            <a:extLst>
              <a:ext uri="{FF2B5EF4-FFF2-40B4-BE49-F238E27FC236}">
                <a16:creationId xmlns:a16="http://schemas.microsoft.com/office/drawing/2014/main" id="{BD1A881D-745E-1F40-89F3-86125AB1887E}"/>
              </a:ext>
            </a:extLst>
          </p:cNvPr>
          <p:cNvSpPr txBox="1"/>
          <p:nvPr/>
        </p:nvSpPr>
        <p:spPr>
          <a:xfrm>
            <a:off x="6815897" y="1208637"/>
            <a:ext cx="3466056" cy="738664"/>
          </a:xfrm>
          <a:prstGeom prst="rect">
            <a:avLst/>
          </a:prstGeom>
          <a:noFill/>
        </p:spPr>
        <p:txBody>
          <a:bodyPr wrap="square" rtlCol="0">
            <a:spAutoFit/>
          </a:bodyPr>
          <a:lstStyle/>
          <a:p>
            <a:r>
              <a:rPr lang="en-US" sz="1400" dirty="0">
                <a:solidFill>
                  <a:schemeClr val="tx2">
                    <a:lumMod val="75000"/>
                  </a:schemeClr>
                </a:solidFill>
              </a:rPr>
              <a:t>Here team works independently to produce individual insights. They research, analyze, generate, or design independently. </a:t>
            </a:r>
          </a:p>
        </p:txBody>
      </p:sp>
      <p:cxnSp>
        <p:nvCxnSpPr>
          <p:cNvPr id="25" name="Straight Connector 24">
            <a:extLst>
              <a:ext uri="{FF2B5EF4-FFF2-40B4-BE49-F238E27FC236}">
                <a16:creationId xmlns:a16="http://schemas.microsoft.com/office/drawing/2014/main" id="{42B12B90-347F-7940-A1FD-32B4332BCC96}"/>
              </a:ext>
            </a:extLst>
          </p:cNvPr>
          <p:cNvCxnSpPr>
            <a:cxnSpLocks/>
          </p:cNvCxnSpPr>
          <p:nvPr/>
        </p:nvCxnSpPr>
        <p:spPr>
          <a:xfrm>
            <a:off x="8778787" y="2167597"/>
            <a:ext cx="0" cy="1316016"/>
          </a:xfrm>
          <a:prstGeom prst="line">
            <a:avLst/>
          </a:prstGeom>
          <a:ln w="38100"/>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45063A25-1C17-644F-BDEE-96C6F4424CF0}"/>
              </a:ext>
            </a:extLst>
          </p:cNvPr>
          <p:cNvSpPr txBox="1"/>
          <p:nvPr/>
        </p:nvSpPr>
        <p:spPr>
          <a:xfrm>
            <a:off x="8778786" y="2116797"/>
            <a:ext cx="1914613" cy="369332"/>
          </a:xfrm>
          <a:prstGeom prst="rect">
            <a:avLst/>
          </a:prstGeom>
          <a:noFill/>
        </p:spPr>
        <p:txBody>
          <a:bodyPr wrap="square" rtlCol="0">
            <a:spAutoFit/>
          </a:bodyPr>
          <a:lstStyle/>
          <a:p>
            <a:pPr algn="just"/>
            <a:r>
              <a:rPr lang="en-US" b="1" dirty="0">
                <a:solidFill>
                  <a:schemeClr val="tx2">
                    <a:lumMod val="50000"/>
                  </a:schemeClr>
                </a:solidFill>
              </a:rPr>
              <a:t>CONVERGE</a:t>
            </a:r>
          </a:p>
        </p:txBody>
      </p:sp>
      <p:sp>
        <p:nvSpPr>
          <p:cNvPr id="27" name="TextBox 26">
            <a:extLst>
              <a:ext uri="{FF2B5EF4-FFF2-40B4-BE49-F238E27FC236}">
                <a16:creationId xmlns:a16="http://schemas.microsoft.com/office/drawing/2014/main" id="{9C4332A1-C925-9948-821A-1BBF70BE3513}"/>
              </a:ext>
            </a:extLst>
          </p:cNvPr>
          <p:cNvSpPr txBox="1"/>
          <p:nvPr/>
        </p:nvSpPr>
        <p:spPr>
          <a:xfrm>
            <a:off x="8778788" y="2417150"/>
            <a:ext cx="2967789" cy="1169551"/>
          </a:xfrm>
          <a:prstGeom prst="rect">
            <a:avLst/>
          </a:prstGeom>
          <a:noFill/>
        </p:spPr>
        <p:txBody>
          <a:bodyPr wrap="square" rtlCol="0">
            <a:spAutoFit/>
          </a:bodyPr>
          <a:lstStyle/>
          <a:p>
            <a:pPr algn="just"/>
            <a:r>
              <a:rPr lang="en-US" sz="1400" dirty="0">
                <a:solidFill>
                  <a:schemeClr val="tx2">
                    <a:lumMod val="75000"/>
                  </a:schemeClr>
                </a:solidFill>
              </a:rPr>
              <a:t>Here the team discuss the results of the diverge phase as a group in order to decide on some collective output. They share their findings, insights, ideas, or design with one another.  </a:t>
            </a:r>
          </a:p>
        </p:txBody>
      </p:sp>
    </p:spTree>
    <p:extLst>
      <p:ext uri="{BB962C8B-B14F-4D97-AF65-F5344CB8AC3E}">
        <p14:creationId xmlns:p14="http://schemas.microsoft.com/office/powerpoint/2010/main" val="1453958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linds(horizontal)">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blinds(horizontal)">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5" presetClass="entr" presetSubtype="10" fill="hold"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checkerboard(across)">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2" grpId="0"/>
      <p:bldP spid="13" grpId="0"/>
      <p:bldP spid="15" grpId="0"/>
      <p:bldP spid="22" grpId="0"/>
      <p:bldP spid="23" grpId="0"/>
      <p:bldP spid="26" grpId="0"/>
      <p:bldP spid="2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F88F39-B3A2-8245-A15D-89582EEDC255}"/>
              </a:ext>
            </a:extLst>
          </p:cNvPr>
          <p:cNvSpPr txBox="1"/>
          <p:nvPr/>
        </p:nvSpPr>
        <p:spPr>
          <a:xfrm>
            <a:off x="324853" y="3037975"/>
            <a:ext cx="11345779" cy="553998"/>
          </a:xfrm>
          <a:prstGeom prst="rect">
            <a:avLst/>
          </a:prstGeom>
          <a:noFill/>
        </p:spPr>
        <p:txBody>
          <a:bodyPr wrap="square" rtlCol="0">
            <a:spAutoFit/>
          </a:bodyPr>
          <a:lstStyle/>
          <a:p>
            <a:pPr algn="ctr"/>
            <a:r>
              <a:rPr lang="en-US" sz="3000" dirty="0">
                <a:latin typeface="Lobster" pitchFamily="2" charset="77"/>
              </a:rPr>
              <a:t>“</a:t>
            </a:r>
            <a:r>
              <a:rPr lang="en-US" sz="3000" dirty="0">
                <a:solidFill>
                  <a:srgbClr val="FFFF00"/>
                </a:solidFill>
                <a:latin typeface="Lobster" pitchFamily="2" charset="77"/>
              </a:rPr>
              <a:t>Personas </a:t>
            </a:r>
            <a:r>
              <a:rPr lang="en-US" sz="3000" dirty="0">
                <a:latin typeface="Lobster" pitchFamily="2" charset="77"/>
              </a:rPr>
              <a:t>are documents that describe typical target users.”</a:t>
            </a:r>
          </a:p>
        </p:txBody>
      </p:sp>
      <p:sp>
        <p:nvSpPr>
          <p:cNvPr id="4" name="TextBox 3">
            <a:extLst>
              <a:ext uri="{FF2B5EF4-FFF2-40B4-BE49-F238E27FC236}">
                <a16:creationId xmlns:a16="http://schemas.microsoft.com/office/drawing/2014/main" id="{AD28FD06-D2FC-974D-90A2-B1FA097D93F5}"/>
              </a:ext>
            </a:extLst>
          </p:cNvPr>
          <p:cNvSpPr txBox="1"/>
          <p:nvPr/>
        </p:nvSpPr>
        <p:spPr>
          <a:xfrm>
            <a:off x="0" y="0"/>
            <a:ext cx="817853" cy="338554"/>
          </a:xfrm>
          <a:prstGeom prst="rect">
            <a:avLst/>
          </a:prstGeom>
          <a:noFill/>
        </p:spPr>
        <p:txBody>
          <a:bodyPr wrap="none" rtlCol="0">
            <a:spAutoFit/>
          </a:bodyPr>
          <a:lstStyle/>
          <a:p>
            <a:r>
              <a:rPr lang="en-US" sz="1600" dirty="0"/>
              <a:t>#Define</a:t>
            </a:r>
          </a:p>
        </p:txBody>
      </p:sp>
    </p:spTree>
    <p:extLst>
      <p:ext uri="{BB962C8B-B14F-4D97-AF65-F5344CB8AC3E}">
        <p14:creationId xmlns:p14="http://schemas.microsoft.com/office/powerpoint/2010/main" val="1710664776"/>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Personas (contd.)</a:t>
            </a:r>
            <a:endParaRPr lang="en-IN" dirty="0"/>
          </a:p>
        </p:txBody>
      </p:sp>
      <p:sp>
        <p:nvSpPr>
          <p:cNvPr id="3" name="Content Placeholder 2"/>
          <p:cNvSpPr>
            <a:spLocks noGrp="1"/>
          </p:cNvSpPr>
          <p:nvPr>
            <p:ph idx="1"/>
          </p:nvPr>
        </p:nvSpPr>
        <p:spPr/>
        <p:txBody>
          <a:bodyPr/>
          <a:lstStyle/>
          <a:p>
            <a:r>
              <a:rPr lang="en-US" dirty="0"/>
              <a:t>Creating personas is an essential step in the UX design process to better understand and represent your target users. </a:t>
            </a:r>
          </a:p>
          <a:p>
            <a:r>
              <a:rPr lang="en-US" dirty="0"/>
              <a:t>Personas are </a:t>
            </a:r>
            <a:r>
              <a:rPr lang="en-US" b="1" dirty="0"/>
              <a:t>fictional characters</a:t>
            </a:r>
            <a:r>
              <a:rPr lang="en-US" dirty="0"/>
              <a:t> that embody the </a:t>
            </a:r>
            <a:r>
              <a:rPr lang="en-US" b="1" dirty="0"/>
              <a:t>characteristics</a:t>
            </a:r>
            <a:r>
              <a:rPr lang="en-US" dirty="0"/>
              <a:t>, </a:t>
            </a:r>
            <a:r>
              <a:rPr lang="en-US" b="1" dirty="0"/>
              <a:t>needs</a:t>
            </a:r>
            <a:r>
              <a:rPr lang="en-US" dirty="0"/>
              <a:t>, and </a:t>
            </a:r>
            <a:r>
              <a:rPr lang="en-US" b="1" dirty="0"/>
              <a:t>behaviors</a:t>
            </a:r>
            <a:r>
              <a:rPr lang="en-US" dirty="0"/>
              <a:t> of a specific user segment. Here's a step-by-step guide on how to create personas:</a:t>
            </a:r>
          </a:p>
          <a:p>
            <a:r>
              <a:rPr lang="en-US" b="1" dirty="0"/>
              <a:t>Define Your User Segments:</a:t>
            </a:r>
            <a:endParaRPr lang="en-US" dirty="0"/>
          </a:p>
          <a:p>
            <a:pPr lvl="1"/>
            <a:r>
              <a:rPr lang="en-US" dirty="0"/>
              <a:t>Identify distinct groups within your target audience based on </a:t>
            </a:r>
            <a:r>
              <a:rPr lang="en-US" b="1" dirty="0"/>
              <a:t>demographics</a:t>
            </a:r>
            <a:r>
              <a:rPr lang="en-US" dirty="0"/>
              <a:t>, </a:t>
            </a:r>
            <a:r>
              <a:rPr lang="en-US" b="1" dirty="0"/>
              <a:t>behaviors</a:t>
            </a:r>
            <a:r>
              <a:rPr lang="en-US" dirty="0"/>
              <a:t>, and </a:t>
            </a:r>
            <a:r>
              <a:rPr lang="en-US" b="1" dirty="0"/>
              <a:t>goals</a:t>
            </a:r>
            <a:r>
              <a:rPr lang="en-US" dirty="0"/>
              <a:t>.</a:t>
            </a:r>
          </a:p>
          <a:p>
            <a:r>
              <a:rPr lang="en-US" b="1" dirty="0"/>
              <a:t>Conduct User Research:</a:t>
            </a:r>
            <a:endParaRPr lang="en-US" dirty="0"/>
          </a:p>
          <a:p>
            <a:pPr lvl="1"/>
            <a:r>
              <a:rPr lang="en-US" dirty="0"/>
              <a:t>Gather data through </a:t>
            </a:r>
            <a:r>
              <a:rPr lang="en-US" b="1" dirty="0"/>
              <a:t>interviews</a:t>
            </a:r>
            <a:r>
              <a:rPr lang="en-US" dirty="0"/>
              <a:t>, </a:t>
            </a:r>
            <a:r>
              <a:rPr lang="en-US" b="1" dirty="0"/>
              <a:t>surveys</a:t>
            </a:r>
            <a:r>
              <a:rPr lang="en-US" dirty="0"/>
              <a:t>, </a:t>
            </a:r>
            <a:r>
              <a:rPr lang="en-US" b="1" dirty="0"/>
              <a:t>analytics</a:t>
            </a:r>
            <a:r>
              <a:rPr lang="en-US" dirty="0"/>
              <a:t>, and any other relevant sources to understand the needs and behaviors of your users.</a:t>
            </a:r>
          </a:p>
          <a:p>
            <a:r>
              <a:rPr lang="en-US" b="1" dirty="0"/>
              <a:t>Identify Patterns and Themes:</a:t>
            </a:r>
            <a:endParaRPr lang="en-US" dirty="0"/>
          </a:p>
          <a:p>
            <a:pPr lvl="1"/>
            <a:r>
              <a:rPr lang="en-US" b="1" dirty="0"/>
              <a:t>Analyze</a:t>
            </a:r>
            <a:r>
              <a:rPr lang="en-US" dirty="0"/>
              <a:t> the collected data to identify </a:t>
            </a:r>
            <a:r>
              <a:rPr lang="en-US" b="1" dirty="0"/>
              <a:t>commonalities</a:t>
            </a:r>
            <a:r>
              <a:rPr lang="en-US" dirty="0"/>
              <a:t>, </a:t>
            </a:r>
            <a:r>
              <a:rPr lang="en-US" b="1" dirty="0"/>
              <a:t>patterns</a:t>
            </a:r>
            <a:r>
              <a:rPr lang="en-US" dirty="0"/>
              <a:t>, and </a:t>
            </a:r>
            <a:r>
              <a:rPr lang="en-US" b="1" dirty="0"/>
              <a:t>recurring</a:t>
            </a:r>
            <a:r>
              <a:rPr lang="en-US" dirty="0"/>
              <a:t> </a:t>
            </a:r>
            <a:r>
              <a:rPr lang="en-US" b="1" dirty="0"/>
              <a:t>themes</a:t>
            </a:r>
            <a:r>
              <a:rPr lang="en-US" dirty="0"/>
              <a:t> among users.</a:t>
            </a:r>
          </a:p>
        </p:txBody>
      </p:sp>
    </p:spTree>
    <p:extLst>
      <p:ext uri="{BB962C8B-B14F-4D97-AF65-F5344CB8AC3E}">
        <p14:creationId xmlns:p14="http://schemas.microsoft.com/office/powerpoint/2010/main" val="41174530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Personas (contd.)</a:t>
            </a:r>
            <a:endParaRPr lang="en-IN" dirty="0"/>
          </a:p>
        </p:txBody>
      </p:sp>
      <p:sp>
        <p:nvSpPr>
          <p:cNvPr id="3" name="Content Placeholder 2"/>
          <p:cNvSpPr>
            <a:spLocks noGrp="1"/>
          </p:cNvSpPr>
          <p:nvPr>
            <p:ph idx="1"/>
          </p:nvPr>
        </p:nvSpPr>
        <p:spPr/>
        <p:txBody>
          <a:bodyPr/>
          <a:lstStyle/>
          <a:p>
            <a:r>
              <a:rPr lang="en-US" b="1" dirty="0"/>
              <a:t>Create Persona Profiles:</a:t>
            </a:r>
            <a:endParaRPr lang="en-US" dirty="0"/>
          </a:p>
          <a:p>
            <a:pPr lvl="1"/>
            <a:r>
              <a:rPr lang="en-US" dirty="0"/>
              <a:t>For each user segment, create a persona profile that includes the following elements:</a:t>
            </a:r>
          </a:p>
          <a:p>
            <a:pPr lvl="2"/>
            <a:r>
              <a:rPr lang="en-US" b="1" dirty="0"/>
              <a:t>Name:</a:t>
            </a:r>
            <a:r>
              <a:rPr lang="en-US" dirty="0"/>
              <a:t> Give your persona a fictional name for easy reference.</a:t>
            </a:r>
          </a:p>
          <a:p>
            <a:pPr lvl="2"/>
            <a:r>
              <a:rPr lang="en-US" b="1" dirty="0"/>
              <a:t>Demographics:</a:t>
            </a:r>
            <a:r>
              <a:rPr lang="en-US" dirty="0"/>
              <a:t> Age, gender, location, job title, etc.</a:t>
            </a:r>
          </a:p>
          <a:p>
            <a:pPr lvl="2"/>
            <a:r>
              <a:rPr lang="en-US" b="1" dirty="0"/>
              <a:t>Background:</a:t>
            </a:r>
            <a:r>
              <a:rPr lang="en-US" dirty="0"/>
              <a:t> Education, work experience, and relevant personal details.</a:t>
            </a:r>
          </a:p>
          <a:p>
            <a:pPr lvl="2"/>
            <a:r>
              <a:rPr lang="en-US" b="1" dirty="0"/>
              <a:t>Goals:</a:t>
            </a:r>
            <a:r>
              <a:rPr lang="en-US" dirty="0"/>
              <a:t> What the persona wants to achieve using your product or service.</a:t>
            </a:r>
          </a:p>
          <a:p>
            <a:pPr lvl="2"/>
            <a:r>
              <a:rPr lang="en-US" b="1" dirty="0"/>
              <a:t>Needs and Pain Points:</a:t>
            </a:r>
            <a:r>
              <a:rPr lang="en-US" dirty="0"/>
              <a:t> Identify what motivates the persona and the challenges they face.</a:t>
            </a:r>
          </a:p>
          <a:p>
            <a:pPr lvl="2"/>
            <a:r>
              <a:rPr lang="en-US" b="1" dirty="0"/>
              <a:t>Behaviors:</a:t>
            </a:r>
            <a:r>
              <a:rPr lang="en-US" dirty="0"/>
              <a:t> Describe how the persona typically interacts with technology and your product.</a:t>
            </a:r>
          </a:p>
          <a:p>
            <a:r>
              <a:rPr lang="en-US" b="1" dirty="0"/>
              <a:t>Use Real Quotes:</a:t>
            </a:r>
            <a:endParaRPr lang="en-US" dirty="0"/>
          </a:p>
          <a:p>
            <a:pPr lvl="1"/>
            <a:r>
              <a:rPr lang="en-US" dirty="0"/>
              <a:t>Include real quotes from your research to add a human touch and make the personas more relatable.</a:t>
            </a:r>
          </a:p>
          <a:p>
            <a:r>
              <a:rPr lang="en-US" b="1" dirty="0"/>
              <a:t>Visual Representation:</a:t>
            </a:r>
            <a:endParaRPr lang="en-US" dirty="0"/>
          </a:p>
          <a:p>
            <a:pPr lvl="1"/>
            <a:r>
              <a:rPr lang="en-US" dirty="0"/>
              <a:t>Add a visual representation, such as a photo or an illustration, to make the persona more tangible.</a:t>
            </a:r>
          </a:p>
        </p:txBody>
      </p:sp>
    </p:spTree>
    <p:extLst>
      <p:ext uri="{BB962C8B-B14F-4D97-AF65-F5344CB8AC3E}">
        <p14:creationId xmlns:p14="http://schemas.microsoft.com/office/powerpoint/2010/main" val="30627759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Personas (contd.)</a:t>
            </a:r>
            <a:endParaRPr lang="en-IN" dirty="0"/>
          </a:p>
        </p:txBody>
      </p:sp>
      <p:sp>
        <p:nvSpPr>
          <p:cNvPr id="3" name="Content Placeholder 2"/>
          <p:cNvSpPr>
            <a:spLocks noGrp="1"/>
          </p:cNvSpPr>
          <p:nvPr>
            <p:ph idx="1"/>
          </p:nvPr>
        </p:nvSpPr>
        <p:spPr>
          <a:xfrm>
            <a:off x="131181" y="863444"/>
            <a:ext cx="10018660" cy="5590565"/>
          </a:xfrm>
        </p:spPr>
        <p:txBody>
          <a:bodyPr/>
          <a:lstStyle/>
          <a:p>
            <a:r>
              <a:rPr lang="en-US" b="1" dirty="0"/>
              <a:t>Name:</a:t>
            </a:r>
            <a:r>
              <a:rPr lang="en-US" dirty="0"/>
              <a:t> Sarah Johnson</a:t>
            </a:r>
          </a:p>
          <a:p>
            <a:r>
              <a:rPr lang="en-US" b="1" dirty="0"/>
              <a:t>Demographics:</a:t>
            </a:r>
            <a:r>
              <a:rPr lang="en-US" dirty="0"/>
              <a:t> 32 years old, Female, Urban, Marketing Manager</a:t>
            </a:r>
          </a:p>
          <a:p>
            <a:r>
              <a:rPr lang="en-US" b="1" dirty="0"/>
              <a:t>Background:</a:t>
            </a:r>
            <a:r>
              <a:rPr lang="en-US" dirty="0"/>
              <a:t> Holds a Bachelor's degree in Marketing, has 5 years of experience in digital marketing.</a:t>
            </a:r>
          </a:p>
          <a:p>
            <a:r>
              <a:rPr lang="en-US" b="1" dirty="0"/>
              <a:t>Goals:</a:t>
            </a:r>
            <a:r>
              <a:rPr lang="en-US" dirty="0"/>
              <a:t> Increase brand visibility, improve lead generation, streamline marketing processes.</a:t>
            </a:r>
          </a:p>
          <a:p>
            <a:r>
              <a:rPr lang="en-US" b="1" dirty="0"/>
              <a:t>Needs and Pain Points:</a:t>
            </a:r>
            <a:r>
              <a:rPr lang="en-US" dirty="0"/>
              <a:t> Struggles with time management, seeks tools to automate repetitive tasks, values data-driven insights.</a:t>
            </a:r>
          </a:p>
          <a:p>
            <a:r>
              <a:rPr lang="en-US" b="1" dirty="0"/>
              <a:t>Behaviors:</a:t>
            </a:r>
            <a:r>
              <a:rPr lang="en-US" dirty="0"/>
              <a:t> Regularly uses social media for marketing research, prefers intuitive and time-saving software solutions.</a:t>
            </a:r>
          </a:p>
          <a:p>
            <a:endParaRPr lang="en-IN" dirty="0"/>
          </a:p>
        </p:txBody>
      </p:sp>
      <p:pic>
        <p:nvPicPr>
          <p:cNvPr id="5" name="Picture 4"/>
          <p:cNvPicPr>
            <a:picLocks noChangeAspect="1"/>
          </p:cNvPicPr>
          <p:nvPr/>
        </p:nvPicPr>
        <p:blipFill>
          <a:blip r:embed="rId2"/>
          <a:stretch>
            <a:fillRect/>
          </a:stretch>
        </p:blipFill>
        <p:spPr>
          <a:xfrm>
            <a:off x="10149840" y="863444"/>
            <a:ext cx="1910981" cy="3472064"/>
          </a:xfrm>
          <a:prstGeom prst="rect">
            <a:avLst/>
          </a:prstGeom>
        </p:spPr>
      </p:pic>
    </p:spTree>
    <p:extLst>
      <p:ext uri="{BB962C8B-B14F-4D97-AF65-F5344CB8AC3E}">
        <p14:creationId xmlns:p14="http://schemas.microsoft.com/office/powerpoint/2010/main" val="39027372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C49EC-1F88-9448-B93A-A4A574EE1A06}"/>
              </a:ext>
            </a:extLst>
          </p:cNvPr>
          <p:cNvSpPr>
            <a:spLocks noGrp="1"/>
          </p:cNvSpPr>
          <p:nvPr>
            <p:ph type="title"/>
          </p:nvPr>
        </p:nvSpPr>
        <p:spPr/>
        <p:txBody>
          <a:bodyPr/>
          <a:lstStyle/>
          <a:p>
            <a:r>
              <a:rPr lang="en-US" dirty="0"/>
              <a:t>Personas (contd.)</a:t>
            </a:r>
            <a:endParaRPr lang="en-US" dirty="0">
              <a:solidFill>
                <a:schemeClr val="tx2">
                  <a:lumMod val="50000"/>
                </a:schemeClr>
              </a:solidFill>
            </a:endParaRPr>
          </a:p>
        </p:txBody>
      </p:sp>
      <p:pic>
        <p:nvPicPr>
          <p:cNvPr id="5" name="Content Placeholder 4">
            <a:extLst>
              <a:ext uri="{FF2B5EF4-FFF2-40B4-BE49-F238E27FC236}">
                <a16:creationId xmlns:a16="http://schemas.microsoft.com/office/drawing/2014/main" id="{BD7F6024-508F-E04E-A8B0-62C458B32E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8662" y="858783"/>
            <a:ext cx="10929178" cy="4995331"/>
          </a:xfrm>
        </p:spPr>
      </p:pic>
    </p:spTree>
    <p:extLst>
      <p:ext uri="{BB962C8B-B14F-4D97-AF65-F5344CB8AC3E}">
        <p14:creationId xmlns:p14="http://schemas.microsoft.com/office/powerpoint/2010/main" val="3236761678"/>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C49EC-1F88-9448-B93A-A4A574EE1A06}"/>
              </a:ext>
            </a:extLst>
          </p:cNvPr>
          <p:cNvSpPr>
            <a:spLocks noGrp="1"/>
          </p:cNvSpPr>
          <p:nvPr>
            <p:ph type="title"/>
          </p:nvPr>
        </p:nvSpPr>
        <p:spPr/>
        <p:txBody>
          <a:bodyPr/>
          <a:lstStyle/>
          <a:p>
            <a:r>
              <a:rPr lang="en-US" dirty="0"/>
              <a:t>Personas (contd.)</a:t>
            </a:r>
            <a:endParaRPr lang="en-US" dirty="0">
              <a:solidFill>
                <a:schemeClr val="tx2">
                  <a:lumMod val="50000"/>
                </a:schemeClr>
              </a:solidFill>
            </a:endParaRPr>
          </a:p>
        </p:txBody>
      </p:sp>
      <p:pic>
        <p:nvPicPr>
          <p:cNvPr id="1026" name="Picture 2">
            <a:extLst>
              <a:ext uri="{FF2B5EF4-FFF2-40B4-BE49-F238E27FC236}">
                <a16:creationId xmlns:a16="http://schemas.microsoft.com/office/drawing/2014/main" id="{293CA964-3912-2285-C957-344D468D53C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3559" y="880547"/>
            <a:ext cx="9939866" cy="559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455744"/>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C49EC-1F88-9448-B93A-A4A574EE1A06}"/>
              </a:ext>
            </a:extLst>
          </p:cNvPr>
          <p:cNvSpPr>
            <a:spLocks noGrp="1"/>
          </p:cNvSpPr>
          <p:nvPr>
            <p:ph type="title"/>
          </p:nvPr>
        </p:nvSpPr>
        <p:spPr/>
        <p:txBody>
          <a:bodyPr/>
          <a:lstStyle/>
          <a:p>
            <a:r>
              <a:rPr lang="en-US" dirty="0"/>
              <a:t>Personas (contd.)</a:t>
            </a:r>
            <a:endParaRPr lang="en-US" dirty="0">
              <a:solidFill>
                <a:schemeClr val="tx2">
                  <a:lumMod val="50000"/>
                </a:schemeClr>
              </a:solidFill>
            </a:endParaRPr>
          </a:p>
        </p:txBody>
      </p:sp>
      <p:pic>
        <p:nvPicPr>
          <p:cNvPr id="7" name="Content Placeholder 6">
            <a:extLst>
              <a:ext uri="{FF2B5EF4-FFF2-40B4-BE49-F238E27FC236}">
                <a16:creationId xmlns:a16="http://schemas.microsoft.com/office/drawing/2014/main" id="{81DB3173-80A9-DDE9-7147-E953C1999F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6322" y="888314"/>
            <a:ext cx="9752049" cy="5591175"/>
          </a:xfrm>
        </p:spPr>
      </p:pic>
    </p:spTree>
    <p:extLst>
      <p:ext uri="{BB962C8B-B14F-4D97-AF65-F5344CB8AC3E}">
        <p14:creationId xmlns:p14="http://schemas.microsoft.com/office/powerpoint/2010/main" val="1037257850"/>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C49EC-1F88-9448-B93A-A4A574EE1A06}"/>
              </a:ext>
            </a:extLst>
          </p:cNvPr>
          <p:cNvSpPr>
            <a:spLocks noGrp="1"/>
          </p:cNvSpPr>
          <p:nvPr>
            <p:ph type="title"/>
          </p:nvPr>
        </p:nvSpPr>
        <p:spPr/>
        <p:txBody>
          <a:bodyPr/>
          <a:lstStyle/>
          <a:p>
            <a:r>
              <a:rPr lang="en-US" dirty="0"/>
              <a:t>Personas (contd.)</a:t>
            </a:r>
            <a:endParaRPr lang="en-US" dirty="0">
              <a:solidFill>
                <a:schemeClr val="tx2">
                  <a:lumMod val="50000"/>
                </a:schemeClr>
              </a:solidFill>
            </a:endParaRPr>
          </a:p>
        </p:txBody>
      </p:sp>
      <p:pic>
        <p:nvPicPr>
          <p:cNvPr id="6" name="Content Placeholder 5">
            <a:extLst>
              <a:ext uri="{FF2B5EF4-FFF2-40B4-BE49-F238E27FC236}">
                <a16:creationId xmlns:a16="http://schemas.microsoft.com/office/drawing/2014/main" id="{BF038DCC-C2A9-5D14-28CA-BC1EA11956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2304" y="863600"/>
            <a:ext cx="7987392" cy="5591175"/>
          </a:xfrm>
        </p:spPr>
      </p:pic>
    </p:spTree>
    <p:extLst>
      <p:ext uri="{BB962C8B-B14F-4D97-AF65-F5344CB8AC3E}">
        <p14:creationId xmlns:p14="http://schemas.microsoft.com/office/powerpoint/2010/main" val="857624598"/>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UI/UX (</a:t>
            </a:r>
            <a:r>
              <a:rPr lang="en-US" dirty="0" err="1"/>
              <a:t>contds</a:t>
            </a:r>
            <a:r>
              <a:rPr lang="en-US" dirty="0"/>
              <a:t>.)</a:t>
            </a:r>
          </a:p>
        </p:txBody>
      </p:sp>
      <p:sp>
        <p:nvSpPr>
          <p:cNvPr id="3" name="Content Placeholder 2"/>
          <p:cNvSpPr>
            <a:spLocks noGrp="1"/>
          </p:cNvSpPr>
          <p:nvPr>
            <p:ph idx="1"/>
          </p:nvPr>
        </p:nvSpPr>
        <p:spPr/>
        <p:txBody>
          <a:bodyPr/>
          <a:lstStyle/>
          <a:p>
            <a:r>
              <a:rPr lang="en-US" dirty="0"/>
              <a:t>It involves:</a:t>
            </a:r>
          </a:p>
          <a:p>
            <a:pPr lvl="1"/>
            <a:r>
              <a:rPr lang="en-US" b="1" dirty="0"/>
              <a:t>User Research:</a:t>
            </a:r>
            <a:r>
              <a:rPr lang="en-US" dirty="0"/>
              <a:t> Understanding the target users through methods like interviews, surveys, and observations to gather insights into their behaviors, preferences, and pain points.</a:t>
            </a:r>
          </a:p>
          <a:p>
            <a:pPr lvl="1"/>
            <a:r>
              <a:rPr lang="en-US" b="1" dirty="0"/>
              <a:t>Usability:</a:t>
            </a:r>
            <a:r>
              <a:rPr lang="en-US" dirty="0"/>
              <a:t> Creating products that are easy to use, intuitive, and efficient. This involves designing interfaces and interactions that are user-friendly and don't require unnecessary effort to navigate.</a:t>
            </a:r>
          </a:p>
          <a:p>
            <a:pPr lvl="1"/>
            <a:r>
              <a:rPr lang="en-US" b="1" dirty="0"/>
              <a:t>Information Architecture:</a:t>
            </a:r>
            <a:r>
              <a:rPr lang="en-US" dirty="0"/>
              <a:t> Organizing information in a clear and logical way to help users find what they need easily and quickly.</a:t>
            </a:r>
          </a:p>
          <a:p>
            <a:pPr lvl="1"/>
            <a:r>
              <a:rPr lang="en-US" b="1" dirty="0"/>
              <a:t>Interaction Design:</a:t>
            </a:r>
            <a:r>
              <a:rPr lang="en-US" dirty="0"/>
              <a:t> Designing interactive elements and interfaces to facilitate effective communication between the user and the product.</a:t>
            </a:r>
          </a:p>
          <a:p>
            <a:pPr lvl="1"/>
            <a:r>
              <a:rPr lang="en-US" b="1" dirty="0"/>
              <a:t>Visual Design:</a:t>
            </a:r>
            <a:r>
              <a:rPr lang="en-US" dirty="0"/>
              <a:t> Creating visually appealing interfaces that align with the brand, enhance usability, and evoke positive emotions.</a:t>
            </a:r>
          </a:p>
          <a:p>
            <a:pPr lvl="1"/>
            <a:r>
              <a:rPr lang="en-US" b="1" dirty="0"/>
              <a:t>Accessibility:</a:t>
            </a:r>
            <a:r>
              <a:rPr lang="en-US" dirty="0"/>
              <a:t> Ensuring that the product is usable by people with diverse abilities and needs.</a:t>
            </a:r>
          </a:p>
          <a:p>
            <a:pPr lvl="1"/>
            <a:r>
              <a:rPr lang="en-US" b="1" dirty="0"/>
              <a:t>Feedback and Iteration:</a:t>
            </a:r>
            <a:r>
              <a:rPr lang="en-US" dirty="0"/>
              <a:t> Gathering feedback from users and continuously improving the product based on their experiences and suggestions.</a:t>
            </a:r>
          </a:p>
        </p:txBody>
      </p:sp>
    </p:spTree>
    <p:extLst>
      <p:ext uri="{BB962C8B-B14F-4D97-AF65-F5344CB8AC3E}">
        <p14:creationId xmlns:p14="http://schemas.microsoft.com/office/powerpoint/2010/main" val="4287611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727570-4A27-4847-9E14-3443310B6FC0}"/>
              </a:ext>
            </a:extLst>
          </p:cNvPr>
          <p:cNvSpPr txBox="1"/>
          <p:nvPr/>
        </p:nvSpPr>
        <p:spPr>
          <a:xfrm>
            <a:off x="336885" y="2334126"/>
            <a:ext cx="2172390" cy="784830"/>
          </a:xfrm>
          <a:prstGeom prst="rect">
            <a:avLst/>
          </a:prstGeom>
          <a:noFill/>
        </p:spPr>
        <p:txBody>
          <a:bodyPr wrap="none" rtlCol="0">
            <a:spAutoFit/>
          </a:bodyPr>
          <a:lstStyle/>
          <a:p>
            <a:r>
              <a:rPr lang="en-US" sz="4500" b="1" dirty="0">
                <a:solidFill>
                  <a:schemeClr val="tx2">
                    <a:lumMod val="50000"/>
                  </a:schemeClr>
                </a:solidFill>
              </a:rPr>
              <a:t>Empathy</a:t>
            </a:r>
          </a:p>
        </p:txBody>
      </p:sp>
      <p:sp>
        <p:nvSpPr>
          <p:cNvPr id="3" name="TextBox 2">
            <a:extLst>
              <a:ext uri="{FF2B5EF4-FFF2-40B4-BE49-F238E27FC236}">
                <a16:creationId xmlns:a16="http://schemas.microsoft.com/office/drawing/2014/main" id="{A442CA3E-07B3-E543-8B4F-9EF708221A37}"/>
              </a:ext>
            </a:extLst>
          </p:cNvPr>
          <p:cNvSpPr txBox="1"/>
          <p:nvPr/>
        </p:nvSpPr>
        <p:spPr>
          <a:xfrm>
            <a:off x="336885" y="3118956"/>
            <a:ext cx="11321715" cy="1169551"/>
          </a:xfrm>
          <a:prstGeom prst="rect">
            <a:avLst/>
          </a:prstGeom>
          <a:noFill/>
        </p:spPr>
        <p:txBody>
          <a:bodyPr wrap="square" rtlCol="0">
            <a:spAutoFit/>
          </a:bodyPr>
          <a:lstStyle/>
          <a:p>
            <a:pPr algn="just"/>
            <a:r>
              <a:rPr lang="en-US" sz="3500" dirty="0">
                <a:solidFill>
                  <a:schemeClr val="tx2">
                    <a:lumMod val="75000"/>
                  </a:schemeClr>
                </a:solidFill>
              </a:rPr>
              <a:t>The ability to </a:t>
            </a:r>
            <a:r>
              <a:rPr lang="en-US" sz="3500" b="1" dirty="0">
                <a:solidFill>
                  <a:schemeClr val="tx2">
                    <a:lumMod val="75000"/>
                  </a:schemeClr>
                </a:solidFill>
              </a:rPr>
              <a:t>understand</a:t>
            </a:r>
            <a:r>
              <a:rPr lang="en-US" sz="3500" dirty="0">
                <a:solidFill>
                  <a:schemeClr val="tx2">
                    <a:lumMod val="75000"/>
                  </a:schemeClr>
                </a:solidFill>
              </a:rPr>
              <a:t> </a:t>
            </a:r>
            <a:r>
              <a:rPr lang="en-US" sz="3500" b="1" dirty="0">
                <a:solidFill>
                  <a:schemeClr val="tx2">
                    <a:lumMod val="75000"/>
                  </a:schemeClr>
                </a:solidFill>
              </a:rPr>
              <a:t>someone</a:t>
            </a:r>
            <a:r>
              <a:rPr lang="en-US" sz="3500" dirty="0">
                <a:solidFill>
                  <a:schemeClr val="tx2">
                    <a:lumMod val="75000"/>
                  </a:schemeClr>
                </a:solidFill>
              </a:rPr>
              <a:t> else’s </a:t>
            </a:r>
            <a:r>
              <a:rPr lang="en-US" sz="3500" b="1" dirty="0">
                <a:solidFill>
                  <a:schemeClr val="tx2">
                    <a:lumMod val="75000"/>
                  </a:schemeClr>
                </a:solidFill>
              </a:rPr>
              <a:t>feelings</a:t>
            </a:r>
            <a:r>
              <a:rPr lang="en-US" sz="3500" dirty="0">
                <a:solidFill>
                  <a:schemeClr val="tx2">
                    <a:lumMod val="75000"/>
                  </a:schemeClr>
                </a:solidFill>
              </a:rPr>
              <a:t> or </a:t>
            </a:r>
            <a:r>
              <a:rPr lang="en-US" sz="3500" b="1" dirty="0">
                <a:solidFill>
                  <a:schemeClr val="tx2">
                    <a:lumMod val="75000"/>
                  </a:schemeClr>
                </a:solidFill>
              </a:rPr>
              <a:t>thought</a:t>
            </a:r>
            <a:r>
              <a:rPr lang="en-US" sz="3500" dirty="0">
                <a:solidFill>
                  <a:schemeClr val="tx2">
                    <a:lumMod val="75000"/>
                  </a:schemeClr>
                </a:solidFill>
              </a:rPr>
              <a:t> in a situation</a:t>
            </a:r>
          </a:p>
        </p:txBody>
      </p:sp>
      <p:pic>
        <p:nvPicPr>
          <p:cNvPr id="7" name="Picture 6">
            <a:extLst>
              <a:ext uri="{FF2B5EF4-FFF2-40B4-BE49-F238E27FC236}">
                <a16:creationId xmlns:a16="http://schemas.microsoft.com/office/drawing/2014/main" id="{68291A5F-14C5-0743-B62F-8779710198ED}"/>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0" y="173615"/>
            <a:ext cx="3530117" cy="2353411"/>
          </a:xfrm>
          <a:prstGeom prst="rect">
            <a:avLst/>
          </a:prstGeom>
        </p:spPr>
      </p:pic>
      <p:pic>
        <p:nvPicPr>
          <p:cNvPr id="9" name="Picture 8">
            <a:extLst>
              <a:ext uri="{FF2B5EF4-FFF2-40B4-BE49-F238E27FC236}">
                <a16:creationId xmlns:a16="http://schemas.microsoft.com/office/drawing/2014/main" id="{DE1A8C3E-6D41-474D-AA68-0A8C6BD4E9B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256545" y="0"/>
            <a:ext cx="4678434" cy="3118956"/>
          </a:xfrm>
          <a:prstGeom prst="rect">
            <a:avLst/>
          </a:prstGeom>
        </p:spPr>
      </p:pic>
      <p:pic>
        <p:nvPicPr>
          <p:cNvPr id="13" name="Picture 12">
            <a:extLst>
              <a:ext uri="{FF2B5EF4-FFF2-40B4-BE49-F238E27FC236}">
                <a16:creationId xmlns:a16="http://schemas.microsoft.com/office/drawing/2014/main" id="{B99FA608-A310-B94C-9459-C0BCF62358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1233" y="3510863"/>
            <a:ext cx="5112146" cy="3408097"/>
          </a:xfrm>
          <a:prstGeom prst="rect">
            <a:avLst/>
          </a:prstGeom>
        </p:spPr>
      </p:pic>
      <p:sp>
        <p:nvSpPr>
          <p:cNvPr id="8" name="TextBox 7">
            <a:extLst>
              <a:ext uri="{FF2B5EF4-FFF2-40B4-BE49-F238E27FC236}">
                <a16:creationId xmlns:a16="http://schemas.microsoft.com/office/drawing/2014/main" id="{3FA28245-EA47-7541-87CB-420163862C43}"/>
              </a:ext>
            </a:extLst>
          </p:cNvPr>
          <p:cNvSpPr txBox="1"/>
          <p:nvPr/>
        </p:nvSpPr>
        <p:spPr>
          <a:xfrm>
            <a:off x="0" y="0"/>
            <a:ext cx="817853" cy="338554"/>
          </a:xfrm>
          <a:prstGeom prst="rect">
            <a:avLst/>
          </a:prstGeom>
          <a:noFill/>
        </p:spPr>
        <p:txBody>
          <a:bodyPr wrap="none" rtlCol="0">
            <a:spAutoFit/>
          </a:bodyPr>
          <a:lstStyle/>
          <a:p>
            <a:r>
              <a:rPr lang="en-US" sz="1600" dirty="0">
                <a:solidFill>
                  <a:schemeClr val="tx2">
                    <a:lumMod val="50000"/>
                  </a:schemeClr>
                </a:solidFill>
              </a:rPr>
              <a:t>#Define</a:t>
            </a:r>
          </a:p>
        </p:txBody>
      </p:sp>
    </p:spTree>
    <p:extLst>
      <p:ext uri="{BB962C8B-B14F-4D97-AF65-F5344CB8AC3E}">
        <p14:creationId xmlns:p14="http://schemas.microsoft.com/office/powerpoint/2010/main" val="32817888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linds(horizontal)">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9015D-DD8F-D94D-B0C1-19BC3ACEDE4A}"/>
              </a:ext>
            </a:extLst>
          </p:cNvPr>
          <p:cNvSpPr>
            <a:spLocks noGrp="1"/>
          </p:cNvSpPr>
          <p:nvPr>
            <p:ph type="title"/>
          </p:nvPr>
        </p:nvSpPr>
        <p:spPr/>
        <p:txBody>
          <a:bodyPr/>
          <a:lstStyle/>
          <a:p>
            <a:r>
              <a:rPr lang="en-US" dirty="0">
                <a:solidFill>
                  <a:schemeClr val="tx2">
                    <a:lumMod val="50000"/>
                  </a:schemeClr>
                </a:solidFill>
              </a:rPr>
              <a:t>Steps to Empathy in UX</a:t>
            </a:r>
          </a:p>
        </p:txBody>
      </p:sp>
      <p:grpSp>
        <p:nvGrpSpPr>
          <p:cNvPr id="20" name="Group 19">
            <a:extLst>
              <a:ext uri="{FF2B5EF4-FFF2-40B4-BE49-F238E27FC236}">
                <a16:creationId xmlns:a16="http://schemas.microsoft.com/office/drawing/2014/main" id="{4E967378-524C-B342-B2AD-DF19D1240802}"/>
              </a:ext>
            </a:extLst>
          </p:cNvPr>
          <p:cNvGrpSpPr/>
          <p:nvPr/>
        </p:nvGrpSpPr>
        <p:grpSpPr>
          <a:xfrm>
            <a:off x="7897090" y="1842655"/>
            <a:ext cx="4045528" cy="4059382"/>
            <a:chOff x="1537854" y="1399309"/>
            <a:chExt cx="4045528" cy="4059382"/>
          </a:xfrm>
        </p:grpSpPr>
        <p:sp>
          <p:nvSpPr>
            <p:cNvPr id="8" name="Rectangle 7">
              <a:extLst>
                <a:ext uri="{FF2B5EF4-FFF2-40B4-BE49-F238E27FC236}">
                  <a16:creationId xmlns:a16="http://schemas.microsoft.com/office/drawing/2014/main" id="{C9958351-7EA9-A040-9DCF-C699C0080BCF}"/>
                </a:ext>
              </a:extLst>
            </p:cNvPr>
            <p:cNvSpPr/>
            <p:nvPr/>
          </p:nvSpPr>
          <p:spPr>
            <a:xfrm>
              <a:off x="1537854" y="1399309"/>
              <a:ext cx="4045528" cy="4059382"/>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8AF5F87-9B40-A440-A6F2-315F051C56A6}"/>
                </a:ext>
              </a:extLst>
            </p:cNvPr>
            <p:cNvCxnSpPr>
              <a:stCxn id="8" idx="0"/>
              <a:endCxn id="8" idx="2"/>
            </p:cNvCxnSpPr>
            <p:nvPr/>
          </p:nvCxnSpPr>
          <p:spPr>
            <a:xfrm>
              <a:off x="3560618" y="1399309"/>
              <a:ext cx="0" cy="405938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1AC079F-66B0-594D-9EEC-AD22A23E1DB1}"/>
                </a:ext>
              </a:extLst>
            </p:cNvPr>
            <p:cNvCxnSpPr>
              <a:stCxn id="8" idx="1"/>
              <a:endCxn id="8" idx="3"/>
            </p:cNvCxnSpPr>
            <p:nvPr/>
          </p:nvCxnSpPr>
          <p:spPr>
            <a:xfrm>
              <a:off x="1537854" y="3429000"/>
              <a:ext cx="404552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8C3692A-5A87-0047-9AB9-34804BC3DD4B}"/>
                </a:ext>
              </a:extLst>
            </p:cNvPr>
            <p:cNvSpPr/>
            <p:nvPr/>
          </p:nvSpPr>
          <p:spPr>
            <a:xfrm>
              <a:off x="2826327" y="2694709"/>
              <a:ext cx="1468582" cy="1468582"/>
            </a:xfrm>
            <a:prstGeom prst="ellipse">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USER</a:t>
              </a:r>
            </a:p>
          </p:txBody>
        </p:sp>
        <p:sp>
          <p:nvSpPr>
            <p:cNvPr id="14" name="TextBox 13">
              <a:extLst>
                <a:ext uri="{FF2B5EF4-FFF2-40B4-BE49-F238E27FC236}">
                  <a16:creationId xmlns:a16="http://schemas.microsoft.com/office/drawing/2014/main" id="{4CEC1FE0-AD64-8348-8429-0FD479504F93}"/>
                </a:ext>
              </a:extLst>
            </p:cNvPr>
            <p:cNvSpPr txBox="1"/>
            <p:nvPr/>
          </p:nvSpPr>
          <p:spPr>
            <a:xfrm>
              <a:off x="4602079" y="1518471"/>
              <a:ext cx="907621" cy="369332"/>
            </a:xfrm>
            <a:prstGeom prst="rect">
              <a:avLst/>
            </a:prstGeom>
            <a:noFill/>
          </p:spPr>
          <p:txBody>
            <a:bodyPr wrap="none" rtlCol="0">
              <a:spAutoFit/>
            </a:bodyPr>
            <a:lstStyle/>
            <a:p>
              <a:r>
                <a:rPr lang="en-US" b="1" dirty="0"/>
                <a:t>THINKS</a:t>
              </a:r>
            </a:p>
          </p:txBody>
        </p:sp>
        <p:sp>
          <p:nvSpPr>
            <p:cNvPr id="15" name="TextBox 14">
              <a:extLst>
                <a:ext uri="{FF2B5EF4-FFF2-40B4-BE49-F238E27FC236}">
                  <a16:creationId xmlns:a16="http://schemas.microsoft.com/office/drawing/2014/main" id="{2435BD95-C547-E44C-B943-88B619F5BA29}"/>
                </a:ext>
              </a:extLst>
            </p:cNvPr>
            <p:cNvSpPr txBox="1"/>
            <p:nvPr/>
          </p:nvSpPr>
          <p:spPr>
            <a:xfrm>
              <a:off x="4677420" y="5020300"/>
              <a:ext cx="756938" cy="369332"/>
            </a:xfrm>
            <a:prstGeom prst="rect">
              <a:avLst/>
            </a:prstGeom>
            <a:noFill/>
          </p:spPr>
          <p:txBody>
            <a:bodyPr wrap="none" rtlCol="0">
              <a:spAutoFit/>
            </a:bodyPr>
            <a:lstStyle/>
            <a:p>
              <a:r>
                <a:rPr lang="en-US" b="1" dirty="0"/>
                <a:t>FEELS</a:t>
              </a:r>
            </a:p>
          </p:txBody>
        </p:sp>
        <p:sp>
          <p:nvSpPr>
            <p:cNvPr id="16" name="TextBox 15">
              <a:extLst>
                <a:ext uri="{FF2B5EF4-FFF2-40B4-BE49-F238E27FC236}">
                  <a16:creationId xmlns:a16="http://schemas.microsoft.com/office/drawing/2014/main" id="{A97567A6-780B-F14D-A946-F36377943AEE}"/>
                </a:ext>
              </a:extLst>
            </p:cNvPr>
            <p:cNvSpPr txBox="1"/>
            <p:nvPr/>
          </p:nvSpPr>
          <p:spPr>
            <a:xfrm>
              <a:off x="1722937" y="4970198"/>
              <a:ext cx="692818" cy="369332"/>
            </a:xfrm>
            <a:prstGeom prst="rect">
              <a:avLst/>
            </a:prstGeom>
            <a:noFill/>
          </p:spPr>
          <p:txBody>
            <a:bodyPr wrap="none" rtlCol="0">
              <a:spAutoFit/>
            </a:bodyPr>
            <a:lstStyle/>
            <a:p>
              <a:r>
                <a:rPr lang="en-US" b="1" dirty="0"/>
                <a:t>DOES</a:t>
              </a:r>
            </a:p>
          </p:txBody>
        </p:sp>
        <p:sp>
          <p:nvSpPr>
            <p:cNvPr id="17" name="TextBox 16">
              <a:extLst>
                <a:ext uri="{FF2B5EF4-FFF2-40B4-BE49-F238E27FC236}">
                  <a16:creationId xmlns:a16="http://schemas.microsoft.com/office/drawing/2014/main" id="{D1673F75-F349-4346-99D6-7E3C72669F66}"/>
                </a:ext>
              </a:extLst>
            </p:cNvPr>
            <p:cNvSpPr txBox="1"/>
            <p:nvPr/>
          </p:nvSpPr>
          <p:spPr>
            <a:xfrm>
              <a:off x="1644497" y="1518471"/>
              <a:ext cx="697627" cy="369332"/>
            </a:xfrm>
            <a:prstGeom prst="rect">
              <a:avLst/>
            </a:prstGeom>
            <a:noFill/>
          </p:spPr>
          <p:txBody>
            <a:bodyPr wrap="none" rtlCol="0">
              <a:spAutoFit/>
            </a:bodyPr>
            <a:lstStyle/>
            <a:p>
              <a:r>
                <a:rPr lang="en-US" b="1" dirty="0"/>
                <a:t>SAYS</a:t>
              </a:r>
            </a:p>
          </p:txBody>
        </p:sp>
        <p:sp>
          <p:nvSpPr>
            <p:cNvPr id="3" name="TextBox 2">
              <a:extLst>
                <a:ext uri="{FF2B5EF4-FFF2-40B4-BE49-F238E27FC236}">
                  <a16:creationId xmlns:a16="http://schemas.microsoft.com/office/drawing/2014/main" id="{B7B431B7-7DBE-DC05-790F-7BE8FB03F007}"/>
                </a:ext>
              </a:extLst>
            </p:cNvPr>
            <p:cNvSpPr txBox="1"/>
            <p:nvPr/>
          </p:nvSpPr>
          <p:spPr>
            <a:xfrm>
              <a:off x="1644497" y="1873160"/>
              <a:ext cx="1303562" cy="369332"/>
            </a:xfrm>
            <a:prstGeom prst="rect">
              <a:avLst/>
            </a:prstGeom>
            <a:noFill/>
          </p:spPr>
          <p:txBody>
            <a:bodyPr wrap="none" rtlCol="0">
              <a:spAutoFit/>
            </a:bodyPr>
            <a:lstStyle/>
            <a:p>
              <a:r>
                <a:rPr lang="en-US" dirty="0"/>
                <a:t>User quotes</a:t>
              </a:r>
            </a:p>
          </p:txBody>
        </p:sp>
        <p:sp>
          <p:nvSpPr>
            <p:cNvPr id="4" name="TextBox 3">
              <a:extLst>
                <a:ext uri="{FF2B5EF4-FFF2-40B4-BE49-F238E27FC236}">
                  <a16:creationId xmlns:a16="http://schemas.microsoft.com/office/drawing/2014/main" id="{8DD3506C-2A8F-4735-70F4-583988993D2C}"/>
                </a:ext>
              </a:extLst>
            </p:cNvPr>
            <p:cNvSpPr txBox="1"/>
            <p:nvPr/>
          </p:nvSpPr>
          <p:spPr>
            <a:xfrm>
              <a:off x="4193527" y="1873160"/>
              <a:ext cx="1358064" cy="923330"/>
            </a:xfrm>
            <a:prstGeom prst="rect">
              <a:avLst/>
            </a:prstGeom>
            <a:noFill/>
          </p:spPr>
          <p:txBody>
            <a:bodyPr wrap="none" rtlCol="0">
              <a:spAutoFit/>
            </a:bodyPr>
            <a:lstStyle/>
            <a:p>
              <a:pPr algn="r"/>
              <a:r>
                <a:rPr lang="en-US" dirty="0"/>
                <a:t>Thoughts, </a:t>
              </a:r>
            </a:p>
            <a:p>
              <a:pPr algn="r"/>
              <a:r>
                <a:rPr lang="en-US" dirty="0"/>
                <a:t>motivations, </a:t>
              </a:r>
            </a:p>
            <a:p>
              <a:pPr algn="r"/>
              <a:r>
                <a:rPr lang="en-US" dirty="0"/>
                <a:t>and needs</a:t>
              </a:r>
            </a:p>
          </p:txBody>
        </p:sp>
        <p:sp>
          <p:nvSpPr>
            <p:cNvPr id="5" name="TextBox 4">
              <a:extLst>
                <a:ext uri="{FF2B5EF4-FFF2-40B4-BE49-F238E27FC236}">
                  <a16:creationId xmlns:a16="http://schemas.microsoft.com/office/drawing/2014/main" id="{4B9713BE-61D5-E9EF-1AA0-9C07CE2A4CD1}"/>
                </a:ext>
              </a:extLst>
            </p:cNvPr>
            <p:cNvSpPr txBox="1"/>
            <p:nvPr/>
          </p:nvSpPr>
          <p:spPr>
            <a:xfrm>
              <a:off x="1721503" y="4323867"/>
              <a:ext cx="1595309" cy="646331"/>
            </a:xfrm>
            <a:prstGeom prst="rect">
              <a:avLst/>
            </a:prstGeom>
            <a:noFill/>
          </p:spPr>
          <p:txBody>
            <a:bodyPr wrap="none" rtlCol="0">
              <a:spAutoFit/>
            </a:bodyPr>
            <a:lstStyle/>
            <a:p>
              <a:r>
                <a:rPr lang="en-US" dirty="0"/>
                <a:t>User behaviors </a:t>
              </a:r>
            </a:p>
            <a:p>
              <a:r>
                <a:rPr lang="en-US" dirty="0"/>
                <a:t>and actions</a:t>
              </a:r>
            </a:p>
          </p:txBody>
        </p:sp>
        <p:sp>
          <p:nvSpPr>
            <p:cNvPr id="6" name="TextBox 5">
              <a:extLst>
                <a:ext uri="{FF2B5EF4-FFF2-40B4-BE49-F238E27FC236}">
                  <a16:creationId xmlns:a16="http://schemas.microsoft.com/office/drawing/2014/main" id="{DAB46865-84B5-5F8C-CDDA-56821838AFF9}"/>
                </a:ext>
              </a:extLst>
            </p:cNvPr>
            <p:cNvSpPr txBox="1"/>
            <p:nvPr/>
          </p:nvSpPr>
          <p:spPr>
            <a:xfrm>
              <a:off x="4106750" y="4185367"/>
              <a:ext cx="1327608" cy="923330"/>
            </a:xfrm>
            <a:prstGeom prst="rect">
              <a:avLst/>
            </a:prstGeom>
            <a:noFill/>
          </p:spPr>
          <p:txBody>
            <a:bodyPr wrap="none" rtlCol="0">
              <a:spAutoFit/>
            </a:bodyPr>
            <a:lstStyle/>
            <a:p>
              <a:pPr algn="r"/>
              <a:r>
                <a:rPr lang="en-US" dirty="0"/>
                <a:t>Emotional </a:t>
              </a:r>
            </a:p>
            <a:p>
              <a:pPr algn="r"/>
              <a:r>
                <a:rPr lang="en-US" dirty="0"/>
                <a:t>state during </a:t>
              </a:r>
            </a:p>
            <a:p>
              <a:pPr algn="r"/>
              <a:r>
                <a:rPr lang="en-US" dirty="0"/>
                <a:t>the process</a:t>
              </a:r>
            </a:p>
          </p:txBody>
        </p:sp>
      </p:grpSp>
      <p:sp>
        <p:nvSpPr>
          <p:cNvPr id="19" name="Content Placeholder 18">
            <a:extLst>
              <a:ext uri="{FF2B5EF4-FFF2-40B4-BE49-F238E27FC236}">
                <a16:creationId xmlns:a16="http://schemas.microsoft.com/office/drawing/2014/main" id="{BBCB55AF-CB37-0B4E-8FA2-D714B1133335}"/>
              </a:ext>
            </a:extLst>
          </p:cNvPr>
          <p:cNvSpPr>
            <a:spLocks noGrp="1"/>
          </p:cNvSpPr>
          <p:nvPr>
            <p:ph idx="1"/>
          </p:nvPr>
        </p:nvSpPr>
        <p:spPr>
          <a:xfrm>
            <a:off x="131180" y="773546"/>
            <a:ext cx="7498948" cy="5590565"/>
          </a:xfrm>
        </p:spPr>
        <p:txBody>
          <a:bodyPr/>
          <a:lstStyle/>
          <a:p>
            <a:r>
              <a:rPr lang="en-US" dirty="0">
                <a:solidFill>
                  <a:schemeClr val="tx2">
                    <a:lumMod val="75000"/>
                  </a:schemeClr>
                </a:solidFill>
              </a:rPr>
              <a:t>The </a:t>
            </a:r>
            <a:r>
              <a:rPr lang="en-US" b="1" dirty="0">
                <a:solidFill>
                  <a:schemeClr val="tx2">
                    <a:lumMod val="75000"/>
                  </a:schemeClr>
                </a:solidFill>
              </a:rPr>
              <a:t>Says</a:t>
            </a:r>
            <a:r>
              <a:rPr lang="en-US" dirty="0">
                <a:solidFill>
                  <a:schemeClr val="tx2">
                    <a:lumMod val="75000"/>
                  </a:schemeClr>
                </a:solidFill>
              </a:rPr>
              <a:t> quadrant contains what the user says out loud in an interview or some other usability study.</a:t>
            </a:r>
          </a:p>
          <a:p>
            <a:r>
              <a:rPr lang="en-US" dirty="0">
                <a:solidFill>
                  <a:schemeClr val="tx2">
                    <a:lumMod val="75000"/>
                  </a:schemeClr>
                </a:solidFill>
              </a:rPr>
              <a:t>Direct quotes from research are:</a:t>
            </a:r>
          </a:p>
          <a:p>
            <a:pPr lvl="1"/>
            <a:r>
              <a:rPr lang="en-US" i="1" dirty="0">
                <a:solidFill>
                  <a:schemeClr val="tx2">
                    <a:lumMod val="75000"/>
                  </a:schemeClr>
                </a:solidFill>
              </a:rPr>
              <a:t>I want something reliable.</a:t>
            </a:r>
          </a:p>
          <a:p>
            <a:pPr lvl="1"/>
            <a:r>
              <a:rPr lang="en-US" i="1" dirty="0">
                <a:solidFill>
                  <a:schemeClr val="tx2">
                    <a:lumMod val="75000"/>
                  </a:schemeClr>
                </a:solidFill>
              </a:rPr>
              <a:t>I don’t understand what to do from here.</a:t>
            </a:r>
          </a:p>
          <a:p>
            <a:r>
              <a:rPr lang="en-US" dirty="0">
                <a:solidFill>
                  <a:schemeClr val="tx2">
                    <a:lumMod val="75000"/>
                  </a:schemeClr>
                </a:solidFill>
              </a:rPr>
              <a:t>The </a:t>
            </a:r>
            <a:r>
              <a:rPr lang="en-US" b="1" dirty="0">
                <a:solidFill>
                  <a:schemeClr val="tx2">
                    <a:lumMod val="75000"/>
                  </a:schemeClr>
                </a:solidFill>
              </a:rPr>
              <a:t>Thinks</a:t>
            </a:r>
            <a:r>
              <a:rPr lang="en-US" dirty="0">
                <a:solidFill>
                  <a:schemeClr val="tx2">
                    <a:lumMod val="75000"/>
                  </a:schemeClr>
                </a:solidFill>
              </a:rPr>
              <a:t> quadrant captures what the user is thinking throughout the experience.</a:t>
            </a:r>
          </a:p>
          <a:p>
            <a:r>
              <a:rPr lang="en-US" dirty="0">
                <a:solidFill>
                  <a:schemeClr val="tx2">
                    <a:lumMod val="75000"/>
                  </a:schemeClr>
                </a:solidFill>
              </a:rPr>
              <a:t>Ask yourself: </a:t>
            </a:r>
          </a:p>
          <a:p>
            <a:pPr lvl="1"/>
            <a:r>
              <a:rPr lang="en-US" dirty="0">
                <a:solidFill>
                  <a:schemeClr val="tx2">
                    <a:lumMod val="75000"/>
                  </a:schemeClr>
                </a:solidFill>
              </a:rPr>
              <a:t>What occupies the user’s thought?</a:t>
            </a:r>
          </a:p>
          <a:p>
            <a:pPr lvl="1"/>
            <a:r>
              <a:rPr lang="en-US" dirty="0">
                <a:solidFill>
                  <a:schemeClr val="tx2">
                    <a:lumMod val="75000"/>
                  </a:schemeClr>
                </a:solidFill>
              </a:rPr>
              <a:t>What matters to the user?</a:t>
            </a:r>
          </a:p>
          <a:p>
            <a:r>
              <a:rPr lang="en-US" dirty="0">
                <a:solidFill>
                  <a:schemeClr val="tx2">
                    <a:lumMod val="75000"/>
                  </a:schemeClr>
                </a:solidFill>
              </a:rPr>
              <a:t>Quotes from research are:</a:t>
            </a:r>
          </a:p>
          <a:p>
            <a:pPr lvl="1"/>
            <a:r>
              <a:rPr lang="en-US" i="1" dirty="0">
                <a:solidFill>
                  <a:schemeClr val="tx2">
                    <a:lumMod val="75000"/>
                  </a:schemeClr>
                </a:solidFill>
              </a:rPr>
              <a:t>This is really annoying</a:t>
            </a:r>
            <a:r>
              <a:rPr lang="en-US" dirty="0">
                <a:solidFill>
                  <a:schemeClr val="tx2">
                    <a:lumMod val="75000"/>
                  </a:schemeClr>
                </a:solidFill>
              </a:rPr>
              <a:t>.</a:t>
            </a:r>
          </a:p>
          <a:p>
            <a:pPr lvl="1"/>
            <a:r>
              <a:rPr lang="en-US" i="1" dirty="0">
                <a:solidFill>
                  <a:schemeClr val="tx2">
                    <a:lumMod val="75000"/>
                  </a:schemeClr>
                </a:solidFill>
              </a:rPr>
              <a:t>Am I dumb for not understanding it</a:t>
            </a:r>
            <a:r>
              <a:rPr lang="en-US" dirty="0">
                <a:solidFill>
                  <a:schemeClr val="tx2">
                    <a:lumMod val="75000"/>
                  </a:schemeClr>
                </a:solidFill>
              </a:rPr>
              <a:t>?</a:t>
            </a:r>
          </a:p>
        </p:txBody>
      </p:sp>
    </p:spTree>
    <p:extLst>
      <p:ext uri="{BB962C8B-B14F-4D97-AF65-F5344CB8AC3E}">
        <p14:creationId xmlns:p14="http://schemas.microsoft.com/office/powerpoint/2010/main" val="19702299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6452F-E74B-C2C2-B65F-36D72DFD70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8F7211-D902-6661-1C82-186199BCFA81}"/>
              </a:ext>
            </a:extLst>
          </p:cNvPr>
          <p:cNvSpPr>
            <a:spLocks noGrp="1"/>
          </p:cNvSpPr>
          <p:nvPr>
            <p:ph type="title"/>
          </p:nvPr>
        </p:nvSpPr>
        <p:spPr/>
        <p:txBody>
          <a:bodyPr/>
          <a:lstStyle/>
          <a:p>
            <a:r>
              <a:rPr lang="en-US" dirty="0">
                <a:solidFill>
                  <a:schemeClr val="tx2">
                    <a:lumMod val="50000"/>
                  </a:schemeClr>
                </a:solidFill>
              </a:rPr>
              <a:t>Steps to Empathy in UX</a:t>
            </a:r>
          </a:p>
        </p:txBody>
      </p:sp>
      <p:grpSp>
        <p:nvGrpSpPr>
          <p:cNvPr id="20" name="Group 19">
            <a:extLst>
              <a:ext uri="{FF2B5EF4-FFF2-40B4-BE49-F238E27FC236}">
                <a16:creationId xmlns:a16="http://schemas.microsoft.com/office/drawing/2014/main" id="{ECCD9AAD-0DCE-7ED6-E3CD-772B26A2BA87}"/>
              </a:ext>
            </a:extLst>
          </p:cNvPr>
          <p:cNvGrpSpPr/>
          <p:nvPr/>
        </p:nvGrpSpPr>
        <p:grpSpPr>
          <a:xfrm>
            <a:off x="3307911" y="887414"/>
            <a:ext cx="5576177" cy="5595273"/>
            <a:chOff x="1537854" y="1399309"/>
            <a:chExt cx="4045528" cy="4059382"/>
          </a:xfrm>
        </p:grpSpPr>
        <p:sp>
          <p:nvSpPr>
            <p:cNvPr id="8" name="Rectangle 7">
              <a:extLst>
                <a:ext uri="{FF2B5EF4-FFF2-40B4-BE49-F238E27FC236}">
                  <a16:creationId xmlns:a16="http://schemas.microsoft.com/office/drawing/2014/main" id="{C9626732-9D1B-44D8-4283-510AAB8D37FE}"/>
                </a:ext>
              </a:extLst>
            </p:cNvPr>
            <p:cNvSpPr/>
            <p:nvPr/>
          </p:nvSpPr>
          <p:spPr>
            <a:xfrm>
              <a:off x="1537854" y="1399309"/>
              <a:ext cx="4045528" cy="4059382"/>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B1BF5A74-077E-B3CC-9091-EEC4E021C95D}"/>
                </a:ext>
              </a:extLst>
            </p:cNvPr>
            <p:cNvCxnSpPr>
              <a:stCxn id="8" idx="0"/>
              <a:endCxn id="8" idx="2"/>
            </p:cNvCxnSpPr>
            <p:nvPr/>
          </p:nvCxnSpPr>
          <p:spPr>
            <a:xfrm>
              <a:off x="3560618" y="1399309"/>
              <a:ext cx="0" cy="405938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0CC3100-3C8A-4010-52F7-1B8E5B55FFE7}"/>
                </a:ext>
              </a:extLst>
            </p:cNvPr>
            <p:cNvCxnSpPr>
              <a:stCxn id="8" idx="1"/>
              <a:endCxn id="8" idx="3"/>
            </p:cNvCxnSpPr>
            <p:nvPr/>
          </p:nvCxnSpPr>
          <p:spPr>
            <a:xfrm>
              <a:off x="1537854" y="3429000"/>
              <a:ext cx="404552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60728007-A7AF-4537-FB12-F72D18B27181}"/>
                </a:ext>
              </a:extLst>
            </p:cNvPr>
            <p:cNvSpPr/>
            <p:nvPr/>
          </p:nvSpPr>
          <p:spPr>
            <a:xfrm>
              <a:off x="2826327" y="2694709"/>
              <a:ext cx="1468582" cy="1468582"/>
            </a:xfrm>
            <a:prstGeom prst="ellipse">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USER</a:t>
              </a:r>
            </a:p>
          </p:txBody>
        </p:sp>
        <p:sp>
          <p:nvSpPr>
            <p:cNvPr id="14" name="TextBox 13">
              <a:extLst>
                <a:ext uri="{FF2B5EF4-FFF2-40B4-BE49-F238E27FC236}">
                  <a16:creationId xmlns:a16="http://schemas.microsoft.com/office/drawing/2014/main" id="{87ECDEE4-7B81-571C-AFCF-8BDD3A09EDFA}"/>
                </a:ext>
              </a:extLst>
            </p:cNvPr>
            <p:cNvSpPr txBox="1"/>
            <p:nvPr/>
          </p:nvSpPr>
          <p:spPr>
            <a:xfrm>
              <a:off x="4677420" y="1474094"/>
              <a:ext cx="834091" cy="334939"/>
            </a:xfrm>
            <a:prstGeom prst="rect">
              <a:avLst/>
            </a:prstGeom>
            <a:noFill/>
          </p:spPr>
          <p:txBody>
            <a:bodyPr wrap="none" rtlCol="0">
              <a:spAutoFit/>
            </a:bodyPr>
            <a:lstStyle/>
            <a:p>
              <a:r>
                <a:rPr lang="en-US" sz="2400" b="1" dirty="0"/>
                <a:t>THINKS</a:t>
              </a:r>
            </a:p>
          </p:txBody>
        </p:sp>
        <p:sp>
          <p:nvSpPr>
            <p:cNvPr id="15" name="TextBox 14">
              <a:extLst>
                <a:ext uri="{FF2B5EF4-FFF2-40B4-BE49-F238E27FC236}">
                  <a16:creationId xmlns:a16="http://schemas.microsoft.com/office/drawing/2014/main" id="{25B652A0-DE13-BB29-166D-C709EA6E4B23}"/>
                </a:ext>
              </a:extLst>
            </p:cNvPr>
            <p:cNvSpPr txBox="1"/>
            <p:nvPr/>
          </p:nvSpPr>
          <p:spPr>
            <a:xfrm>
              <a:off x="4746697" y="5020299"/>
              <a:ext cx="686392" cy="334939"/>
            </a:xfrm>
            <a:prstGeom prst="rect">
              <a:avLst/>
            </a:prstGeom>
            <a:noFill/>
          </p:spPr>
          <p:txBody>
            <a:bodyPr wrap="none" rtlCol="0">
              <a:spAutoFit/>
            </a:bodyPr>
            <a:lstStyle/>
            <a:p>
              <a:r>
                <a:rPr lang="en-US" sz="2400" b="1" dirty="0"/>
                <a:t>FEELS</a:t>
              </a:r>
            </a:p>
          </p:txBody>
        </p:sp>
        <p:sp>
          <p:nvSpPr>
            <p:cNvPr id="16" name="TextBox 15">
              <a:extLst>
                <a:ext uri="{FF2B5EF4-FFF2-40B4-BE49-F238E27FC236}">
                  <a16:creationId xmlns:a16="http://schemas.microsoft.com/office/drawing/2014/main" id="{9D885F3D-359E-08F6-F8C2-3E8AF81036B8}"/>
                </a:ext>
              </a:extLst>
            </p:cNvPr>
            <p:cNvSpPr txBox="1"/>
            <p:nvPr/>
          </p:nvSpPr>
          <p:spPr>
            <a:xfrm>
              <a:off x="1641192" y="5020299"/>
              <a:ext cx="624754" cy="334939"/>
            </a:xfrm>
            <a:prstGeom prst="rect">
              <a:avLst/>
            </a:prstGeom>
            <a:noFill/>
          </p:spPr>
          <p:txBody>
            <a:bodyPr wrap="none" rtlCol="0">
              <a:spAutoFit/>
            </a:bodyPr>
            <a:lstStyle/>
            <a:p>
              <a:r>
                <a:rPr lang="en-US" sz="2400" b="1" dirty="0"/>
                <a:t>DOES</a:t>
              </a:r>
            </a:p>
          </p:txBody>
        </p:sp>
        <p:sp>
          <p:nvSpPr>
            <p:cNvPr id="17" name="TextBox 16">
              <a:extLst>
                <a:ext uri="{FF2B5EF4-FFF2-40B4-BE49-F238E27FC236}">
                  <a16:creationId xmlns:a16="http://schemas.microsoft.com/office/drawing/2014/main" id="{E9E567A3-BC8F-0974-EA8E-A5A5F126DC00}"/>
                </a:ext>
              </a:extLst>
            </p:cNvPr>
            <p:cNvSpPr txBox="1"/>
            <p:nvPr/>
          </p:nvSpPr>
          <p:spPr>
            <a:xfrm>
              <a:off x="1641192" y="1462793"/>
              <a:ext cx="874660" cy="334939"/>
            </a:xfrm>
            <a:prstGeom prst="rect">
              <a:avLst/>
            </a:prstGeom>
            <a:noFill/>
          </p:spPr>
          <p:txBody>
            <a:bodyPr wrap="square" rtlCol="0">
              <a:spAutoFit/>
            </a:bodyPr>
            <a:lstStyle/>
            <a:p>
              <a:r>
                <a:rPr lang="en-US" sz="2400" b="1" dirty="0"/>
                <a:t>SAYS</a:t>
              </a:r>
            </a:p>
          </p:txBody>
        </p:sp>
        <p:sp>
          <p:nvSpPr>
            <p:cNvPr id="3" name="TextBox 2">
              <a:extLst>
                <a:ext uri="{FF2B5EF4-FFF2-40B4-BE49-F238E27FC236}">
                  <a16:creationId xmlns:a16="http://schemas.microsoft.com/office/drawing/2014/main" id="{F6D1BD08-8377-9FB4-5113-05CB5D7CCE6B}"/>
                </a:ext>
              </a:extLst>
            </p:cNvPr>
            <p:cNvSpPr txBox="1"/>
            <p:nvPr/>
          </p:nvSpPr>
          <p:spPr>
            <a:xfrm>
              <a:off x="1641192" y="1805859"/>
              <a:ext cx="1191126" cy="334939"/>
            </a:xfrm>
            <a:prstGeom prst="rect">
              <a:avLst/>
            </a:prstGeom>
            <a:noFill/>
          </p:spPr>
          <p:txBody>
            <a:bodyPr wrap="none" rtlCol="0">
              <a:spAutoFit/>
            </a:bodyPr>
            <a:lstStyle/>
            <a:p>
              <a:r>
                <a:rPr lang="en-US" sz="2400" dirty="0"/>
                <a:t>User quotes</a:t>
              </a:r>
            </a:p>
          </p:txBody>
        </p:sp>
        <p:sp>
          <p:nvSpPr>
            <p:cNvPr id="4" name="TextBox 3">
              <a:extLst>
                <a:ext uri="{FF2B5EF4-FFF2-40B4-BE49-F238E27FC236}">
                  <a16:creationId xmlns:a16="http://schemas.microsoft.com/office/drawing/2014/main" id="{51336702-6F2C-DB0D-BDF3-45E456DDDB03}"/>
                </a:ext>
              </a:extLst>
            </p:cNvPr>
            <p:cNvSpPr txBox="1"/>
            <p:nvPr/>
          </p:nvSpPr>
          <p:spPr>
            <a:xfrm>
              <a:off x="4165312" y="1801792"/>
              <a:ext cx="1269046" cy="870841"/>
            </a:xfrm>
            <a:prstGeom prst="rect">
              <a:avLst/>
            </a:prstGeom>
            <a:noFill/>
          </p:spPr>
          <p:txBody>
            <a:bodyPr wrap="none" rtlCol="0">
              <a:spAutoFit/>
            </a:bodyPr>
            <a:lstStyle/>
            <a:p>
              <a:pPr algn="r"/>
              <a:r>
                <a:rPr lang="en-US" sz="2400" dirty="0"/>
                <a:t>Thoughts, </a:t>
              </a:r>
            </a:p>
            <a:p>
              <a:pPr algn="r"/>
              <a:r>
                <a:rPr lang="en-US" sz="2400" dirty="0"/>
                <a:t>motivations, </a:t>
              </a:r>
            </a:p>
            <a:p>
              <a:pPr algn="r"/>
              <a:r>
                <a:rPr lang="en-US" sz="2400" dirty="0"/>
                <a:t>and needs</a:t>
              </a:r>
            </a:p>
          </p:txBody>
        </p:sp>
        <p:sp>
          <p:nvSpPr>
            <p:cNvPr id="5" name="TextBox 4">
              <a:extLst>
                <a:ext uri="{FF2B5EF4-FFF2-40B4-BE49-F238E27FC236}">
                  <a16:creationId xmlns:a16="http://schemas.microsoft.com/office/drawing/2014/main" id="{F099422D-BE5D-15D3-CB37-19557FF67B84}"/>
                </a:ext>
              </a:extLst>
            </p:cNvPr>
            <p:cNvSpPr txBox="1"/>
            <p:nvPr/>
          </p:nvSpPr>
          <p:spPr>
            <a:xfrm>
              <a:off x="1641192" y="4446079"/>
              <a:ext cx="1495828" cy="602890"/>
            </a:xfrm>
            <a:prstGeom prst="rect">
              <a:avLst/>
            </a:prstGeom>
            <a:noFill/>
          </p:spPr>
          <p:txBody>
            <a:bodyPr wrap="none" rtlCol="0">
              <a:spAutoFit/>
            </a:bodyPr>
            <a:lstStyle/>
            <a:p>
              <a:r>
                <a:rPr lang="en-US" sz="2400" dirty="0"/>
                <a:t>User behaviors </a:t>
              </a:r>
            </a:p>
            <a:p>
              <a:r>
                <a:rPr lang="en-US" sz="2400" dirty="0"/>
                <a:t>and actions</a:t>
              </a:r>
            </a:p>
          </p:txBody>
        </p:sp>
        <p:sp>
          <p:nvSpPr>
            <p:cNvPr id="6" name="TextBox 5">
              <a:extLst>
                <a:ext uri="{FF2B5EF4-FFF2-40B4-BE49-F238E27FC236}">
                  <a16:creationId xmlns:a16="http://schemas.microsoft.com/office/drawing/2014/main" id="{E3DE3AAE-D885-57AC-93C3-688DA333A75E}"/>
                </a:ext>
              </a:extLst>
            </p:cNvPr>
            <p:cNvSpPr txBox="1"/>
            <p:nvPr/>
          </p:nvSpPr>
          <p:spPr>
            <a:xfrm>
              <a:off x="4194386" y="4153130"/>
              <a:ext cx="1239972" cy="870841"/>
            </a:xfrm>
            <a:prstGeom prst="rect">
              <a:avLst/>
            </a:prstGeom>
            <a:noFill/>
          </p:spPr>
          <p:txBody>
            <a:bodyPr wrap="none" rtlCol="0">
              <a:spAutoFit/>
            </a:bodyPr>
            <a:lstStyle/>
            <a:p>
              <a:pPr algn="r"/>
              <a:r>
                <a:rPr lang="en-US" sz="2400" dirty="0"/>
                <a:t>Emotional </a:t>
              </a:r>
            </a:p>
            <a:p>
              <a:pPr algn="r"/>
              <a:r>
                <a:rPr lang="en-US" sz="2400" dirty="0"/>
                <a:t>state during </a:t>
              </a:r>
            </a:p>
            <a:p>
              <a:pPr algn="r"/>
              <a:r>
                <a:rPr lang="en-US" sz="2400" dirty="0"/>
                <a:t>the process</a:t>
              </a:r>
            </a:p>
          </p:txBody>
        </p:sp>
      </p:grpSp>
    </p:spTree>
    <p:extLst>
      <p:ext uri="{BB962C8B-B14F-4D97-AF65-F5344CB8AC3E}">
        <p14:creationId xmlns:p14="http://schemas.microsoft.com/office/powerpoint/2010/main" val="329231462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9015D-DD8F-D94D-B0C1-19BC3ACEDE4A}"/>
              </a:ext>
            </a:extLst>
          </p:cNvPr>
          <p:cNvSpPr>
            <a:spLocks noGrp="1"/>
          </p:cNvSpPr>
          <p:nvPr>
            <p:ph type="title"/>
          </p:nvPr>
        </p:nvSpPr>
        <p:spPr/>
        <p:txBody>
          <a:bodyPr/>
          <a:lstStyle/>
          <a:p>
            <a:r>
              <a:rPr lang="en-US" dirty="0">
                <a:solidFill>
                  <a:schemeClr val="tx2">
                    <a:lumMod val="50000"/>
                  </a:schemeClr>
                </a:solidFill>
              </a:rPr>
              <a:t>Steps to Empathy in UX (contd.)</a:t>
            </a:r>
          </a:p>
        </p:txBody>
      </p:sp>
      <p:sp>
        <p:nvSpPr>
          <p:cNvPr id="19" name="Content Placeholder 18">
            <a:extLst>
              <a:ext uri="{FF2B5EF4-FFF2-40B4-BE49-F238E27FC236}">
                <a16:creationId xmlns:a16="http://schemas.microsoft.com/office/drawing/2014/main" id="{BBCB55AF-CB37-0B4E-8FA2-D714B1133335}"/>
              </a:ext>
            </a:extLst>
          </p:cNvPr>
          <p:cNvSpPr>
            <a:spLocks noGrp="1"/>
          </p:cNvSpPr>
          <p:nvPr>
            <p:ph idx="1"/>
          </p:nvPr>
        </p:nvSpPr>
        <p:spPr>
          <a:xfrm>
            <a:off x="131180" y="773546"/>
            <a:ext cx="7498948" cy="5590565"/>
          </a:xfrm>
        </p:spPr>
        <p:txBody>
          <a:bodyPr/>
          <a:lstStyle/>
          <a:p>
            <a:r>
              <a:rPr lang="en-US" dirty="0">
                <a:solidFill>
                  <a:schemeClr val="tx2">
                    <a:lumMod val="75000"/>
                  </a:schemeClr>
                </a:solidFill>
              </a:rPr>
              <a:t>The </a:t>
            </a:r>
            <a:r>
              <a:rPr lang="en-US" b="1" dirty="0">
                <a:solidFill>
                  <a:schemeClr val="tx2">
                    <a:lumMod val="75000"/>
                  </a:schemeClr>
                </a:solidFill>
              </a:rPr>
              <a:t>Feels </a:t>
            </a:r>
            <a:r>
              <a:rPr lang="en-US" dirty="0">
                <a:solidFill>
                  <a:schemeClr val="tx2">
                    <a:lumMod val="75000"/>
                  </a:schemeClr>
                </a:solidFill>
              </a:rPr>
              <a:t>quadrant is the user’s emotional state.</a:t>
            </a:r>
          </a:p>
          <a:p>
            <a:r>
              <a:rPr lang="en-US" dirty="0">
                <a:solidFill>
                  <a:schemeClr val="tx2">
                    <a:lumMod val="75000"/>
                  </a:schemeClr>
                </a:solidFill>
              </a:rPr>
              <a:t>Ask yourself:</a:t>
            </a:r>
          </a:p>
          <a:p>
            <a:pPr lvl="1"/>
            <a:r>
              <a:rPr lang="en-US" dirty="0">
                <a:solidFill>
                  <a:schemeClr val="tx2">
                    <a:lumMod val="75000"/>
                  </a:schemeClr>
                </a:solidFill>
              </a:rPr>
              <a:t>What worries the user?</a:t>
            </a:r>
          </a:p>
          <a:p>
            <a:pPr lvl="1"/>
            <a:r>
              <a:rPr lang="en-US" dirty="0">
                <a:solidFill>
                  <a:schemeClr val="tx2">
                    <a:lumMod val="75000"/>
                  </a:schemeClr>
                </a:solidFill>
              </a:rPr>
              <a:t>What does the user get excited about?</a:t>
            </a:r>
          </a:p>
          <a:p>
            <a:pPr lvl="1"/>
            <a:r>
              <a:rPr lang="en-US" dirty="0">
                <a:solidFill>
                  <a:schemeClr val="tx2">
                    <a:lumMod val="75000"/>
                  </a:schemeClr>
                </a:solidFill>
              </a:rPr>
              <a:t>How does the user feel about the experience?</a:t>
            </a:r>
          </a:p>
          <a:p>
            <a:r>
              <a:rPr lang="en-US" dirty="0">
                <a:solidFill>
                  <a:schemeClr val="tx2">
                    <a:lumMod val="75000"/>
                  </a:schemeClr>
                </a:solidFill>
              </a:rPr>
              <a:t>Key considerations:</a:t>
            </a:r>
          </a:p>
          <a:p>
            <a:pPr lvl="1"/>
            <a:r>
              <a:rPr lang="en-US" i="1" dirty="0">
                <a:solidFill>
                  <a:schemeClr val="tx2">
                    <a:lumMod val="75000"/>
                  </a:schemeClr>
                </a:solidFill>
              </a:rPr>
              <a:t>Impatient: pages load too slowly</a:t>
            </a:r>
          </a:p>
          <a:p>
            <a:pPr lvl="1"/>
            <a:r>
              <a:rPr lang="en-US" i="1" dirty="0">
                <a:solidFill>
                  <a:schemeClr val="tx2">
                    <a:lumMod val="75000"/>
                  </a:schemeClr>
                </a:solidFill>
              </a:rPr>
              <a:t>Confused: too many contradictory prices</a:t>
            </a:r>
            <a:endParaRPr lang="en-US" dirty="0">
              <a:solidFill>
                <a:schemeClr val="tx2">
                  <a:lumMod val="75000"/>
                </a:schemeClr>
              </a:solidFill>
            </a:endParaRPr>
          </a:p>
          <a:p>
            <a:r>
              <a:rPr lang="en-US" dirty="0">
                <a:solidFill>
                  <a:schemeClr val="tx2">
                    <a:lumMod val="75000"/>
                  </a:schemeClr>
                </a:solidFill>
              </a:rPr>
              <a:t>The </a:t>
            </a:r>
            <a:r>
              <a:rPr lang="en-US" b="1" dirty="0">
                <a:solidFill>
                  <a:schemeClr val="tx2">
                    <a:lumMod val="75000"/>
                  </a:schemeClr>
                </a:solidFill>
              </a:rPr>
              <a:t>Does</a:t>
            </a:r>
            <a:r>
              <a:rPr lang="en-US" dirty="0">
                <a:solidFill>
                  <a:schemeClr val="tx2">
                    <a:lumMod val="75000"/>
                  </a:schemeClr>
                </a:solidFill>
              </a:rPr>
              <a:t> quadrant encloses the actions the user takes.</a:t>
            </a:r>
          </a:p>
          <a:p>
            <a:r>
              <a:rPr lang="en-US" dirty="0">
                <a:solidFill>
                  <a:schemeClr val="tx2">
                    <a:lumMod val="75000"/>
                  </a:schemeClr>
                </a:solidFill>
              </a:rPr>
              <a:t> Ask yourself:</a:t>
            </a:r>
          </a:p>
          <a:p>
            <a:pPr lvl="1"/>
            <a:r>
              <a:rPr lang="en-US" dirty="0">
                <a:solidFill>
                  <a:schemeClr val="tx2">
                    <a:lumMod val="75000"/>
                  </a:schemeClr>
                </a:solidFill>
              </a:rPr>
              <a:t>What does the user physically do?</a:t>
            </a:r>
          </a:p>
          <a:p>
            <a:pPr lvl="1"/>
            <a:r>
              <a:rPr lang="en-US" dirty="0">
                <a:solidFill>
                  <a:schemeClr val="tx2">
                    <a:lumMod val="75000"/>
                  </a:schemeClr>
                </a:solidFill>
              </a:rPr>
              <a:t>How does the user go about doing it?</a:t>
            </a:r>
          </a:p>
          <a:p>
            <a:r>
              <a:rPr lang="en-US" dirty="0">
                <a:solidFill>
                  <a:schemeClr val="tx2">
                    <a:lumMod val="75000"/>
                  </a:schemeClr>
                </a:solidFill>
              </a:rPr>
              <a:t>Key consideration from the research:</a:t>
            </a:r>
          </a:p>
          <a:p>
            <a:pPr lvl="1"/>
            <a:r>
              <a:rPr lang="en-US" i="1" dirty="0">
                <a:solidFill>
                  <a:schemeClr val="tx2">
                    <a:lumMod val="75000"/>
                  </a:schemeClr>
                </a:solidFill>
              </a:rPr>
              <a:t>Refreshes page several times</a:t>
            </a:r>
            <a:r>
              <a:rPr lang="en-US" dirty="0">
                <a:solidFill>
                  <a:schemeClr val="tx2">
                    <a:lumMod val="75000"/>
                  </a:schemeClr>
                </a:solidFill>
              </a:rPr>
              <a:t>.</a:t>
            </a:r>
          </a:p>
          <a:p>
            <a:pPr lvl="1"/>
            <a:r>
              <a:rPr lang="en-US" i="1" dirty="0">
                <a:solidFill>
                  <a:schemeClr val="tx2">
                    <a:lumMod val="75000"/>
                  </a:schemeClr>
                </a:solidFill>
              </a:rPr>
              <a:t>Shops around to compare prices</a:t>
            </a:r>
            <a:r>
              <a:rPr lang="en-US" dirty="0">
                <a:solidFill>
                  <a:schemeClr val="tx2">
                    <a:lumMod val="75000"/>
                  </a:schemeClr>
                </a:solidFill>
              </a:rPr>
              <a:t>.</a:t>
            </a:r>
          </a:p>
          <a:p>
            <a:pPr marL="0" indent="0">
              <a:buNone/>
            </a:pPr>
            <a:endParaRPr lang="en-US" i="1" dirty="0">
              <a:solidFill>
                <a:schemeClr val="tx2">
                  <a:lumMod val="75000"/>
                </a:schemeClr>
              </a:solidFill>
            </a:endParaRPr>
          </a:p>
        </p:txBody>
      </p:sp>
      <p:grpSp>
        <p:nvGrpSpPr>
          <p:cNvPr id="3" name="Group 2">
            <a:extLst>
              <a:ext uri="{FF2B5EF4-FFF2-40B4-BE49-F238E27FC236}">
                <a16:creationId xmlns:a16="http://schemas.microsoft.com/office/drawing/2014/main" id="{CBD3FC9B-C45F-E518-A402-C450399076BB}"/>
              </a:ext>
            </a:extLst>
          </p:cNvPr>
          <p:cNvGrpSpPr/>
          <p:nvPr/>
        </p:nvGrpSpPr>
        <p:grpSpPr>
          <a:xfrm>
            <a:off x="7897090" y="1842655"/>
            <a:ext cx="4045528" cy="4059382"/>
            <a:chOff x="1537854" y="1399309"/>
            <a:chExt cx="4045528" cy="4059382"/>
          </a:xfrm>
        </p:grpSpPr>
        <p:sp>
          <p:nvSpPr>
            <p:cNvPr id="4" name="Rectangle 3">
              <a:extLst>
                <a:ext uri="{FF2B5EF4-FFF2-40B4-BE49-F238E27FC236}">
                  <a16:creationId xmlns:a16="http://schemas.microsoft.com/office/drawing/2014/main" id="{C47E1851-DD85-E952-F2AD-DFF4444E11E3}"/>
                </a:ext>
              </a:extLst>
            </p:cNvPr>
            <p:cNvSpPr/>
            <p:nvPr/>
          </p:nvSpPr>
          <p:spPr>
            <a:xfrm>
              <a:off x="1537854" y="1399309"/>
              <a:ext cx="4045528" cy="4059382"/>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9DDBD904-C43E-F2BA-B251-EA9FB521932E}"/>
                </a:ext>
              </a:extLst>
            </p:cNvPr>
            <p:cNvCxnSpPr>
              <a:stCxn id="4" idx="0"/>
              <a:endCxn id="4" idx="2"/>
            </p:cNvCxnSpPr>
            <p:nvPr/>
          </p:nvCxnSpPr>
          <p:spPr>
            <a:xfrm>
              <a:off x="3560618" y="1399309"/>
              <a:ext cx="0" cy="405938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B2B5373-B860-289C-3919-90D7F824C5D3}"/>
                </a:ext>
              </a:extLst>
            </p:cNvPr>
            <p:cNvCxnSpPr>
              <a:stCxn id="4" idx="1"/>
              <a:endCxn id="4" idx="3"/>
            </p:cNvCxnSpPr>
            <p:nvPr/>
          </p:nvCxnSpPr>
          <p:spPr>
            <a:xfrm>
              <a:off x="1537854" y="3429000"/>
              <a:ext cx="404552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6854823A-C3CF-3B54-DD0B-1AD8BCE4FA65}"/>
                </a:ext>
              </a:extLst>
            </p:cNvPr>
            <p:cNvSpPr/>
            <p:nvPr/>
          </p:nvSpPr>
          <p:spPr>
            <a:xfrm>
              <a:off x="2826327" y="2694709"/>
              <a:ext cx="1468582" cy="1468582"/>
            </a:xfrm>
            <a:prstGeom prst="ellipse">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USER</a:t>
              </a:r>
            </a:p>
          </p:txBody>
        </p:sp>
        <p:sp>
          <p:nvSpPr>
            <p:cNvPr id="9" name="TextBox 8">
              <a:extLst>
                <a:ext uri="{FF2B5EF4-FFF2-40B4-BE49-F238E27FC236}">
                  <a16:creationId xmlns:a16="http://schemas.microsoft.com/office/drawing/2014/main" id="{E1A92AD9-F27C-DD31-7B7E-15E076ECB86A}"/>
                </a:ext>
              </a:extLst>
            </p:cNvPr>
            <p:cNvSpPr txBox="1"/>
            <p:nvPr/>
          </p:nvSpPr>
          <p:spPr>
            <a:xfrm>
              <a:off x="4602079" y="1518471"/>
              <a:ext cx="907621" cy="369332"/>
            </a:xfrm>
            <a:prstGeom prst="rect">
              <a:avLst/>
            </a:prstGeom>
            <a:noFill/>
          </p:spPr>
          <p:txBody>
            <a:bodyPr wrap="none" rtlCol="0">
              <a:spAutoFit/>
            </a:bodyPr>
            <a:lstStyle/>
            <a:p>
              <a:r>
                <a:rPr lang="en-US" b="1" dirty="0"/>
                <a:t>THINKS</a:t>
              </a:r>
            </a:p>
          </p:txBody>
        </p:sp>
        <p:sp>
          <p:nvSpPr>
            <p:cNvPr id="11" name="TextBox 10">
              <a:extLst>
                <a:ext uri="{FF2B5EF4-FFF2-40B4-BE49-F238E27FC236}">
                  <a16:creationId xmlns:a16="http://schemas.microsoft.com/office/drawing/2014/main" id="{A81B16F2-DD4D-EB8B-6DE8-F26012115461}"/>
                </a:ext>
              </a:extLst>
            </p:cNvPr>
            <p:cNvSpPr txBox="1"/>
            <p:nvPr/>
          </p:nvSpPr>
          <p:spPr>
            <a:xfrm>
              <a:off x="4677420" y="5020300"/>
              <a:ext cx="756938" cy="369332"/>
            </a:xfrm>
            <a:prstGeom prst="rect">
              <a:avLst/>
            </a:prstGeom>
            <a:noFill/>
          </p:spPr>
          <p:txBody>
            <a:bodyPr wrap="none" rtlCol="0">
              <a:spAutoFit/>
            </a:bodyPr>
            <a:lstStyle/>
            <a:p>
              <a:r>
                <a:rPr lang="en-US" b="1" dirty="0"/>
                <a:t>FEELS</a:t>
              </a:r>
            </a:p>
          </p:txBody>
        </p:sp>
        <p:sp>
          <p:nvSpPr>
            <p:cNvPr id="18" name="TextBox 17">
              <a:extLst>
                <a:ext uri="{FF2B5EF4-FFF2-40B4-BE49-F238E27FC236}">
                  <a16:creationId xmlns:a16="http://schemas.microsoft.com/office/drawing/2014/main" id="{683299CF-D3F1-996F-B935-7642B015FA7E}"/>
                </a:ext>
              </a:extLst>
            </p:cNvPr>
            <p:cNvSpPr txBox="1"/>
            <p:nvPr/>
          </p:nvSpPr>
          <p:spPr>
            <a:xfrm>
              <a:off x="1722937" y="4970198"/>
              <a:ext cx="692818" cy="369332"/>
            </a:xfrm>
            <a:prstGeom prst="rect">
              <a:avLst/>
            </a:prstGeom>
            <a:noFill/>
          </p:spPr>
          <p:txBody>
            <a:bodyPr wrap="none" rtlCol="0">
              <a:spAutoFit/>
            </a:bodyPr>
            <a:lstStyle/>
            <a:p>
              <a:r>
                <a:rPr lang="en-US" b="1" dirty="0"/>
                <a:t>DOES</a:t>
              </a:r>
            </a:p>
          </p:txBody>
        </p:sp>
        <p:sp>
          <p:nvSpPr>
            <p:cNvPr id="21" name="TextBox 20">
              <a:extLst>
                <a:ext uri="{FF2B5EF4-FFF2-40B4-BE49-F238E27FC236}">
                  <a16:creationId xmlns:a16="http://schemas.microsoft.com/office/drawing/2014/main" id="{2FF9F2AB-42FE-EF93-F5BB-1491F95B913C}"/>
                </a:ext>
              </a:extLst>
            </p:cNvPr>
            <p:cNvSpPr txBox="1"/>
            <p:nvPr/>
          </p:nvSpPr>
          <p:spPr>
            <a:xfrm>
              <a:off x="1644497" y="1518471"/>
              <a:ext cx="697627" cy="369332"/>
            </a:xfrm>
            <a:prstGeom prst="rect">
              <a:avLst/>
            </a:prstGeom>
            <a:noFill/>
          </p:spPr>
          <p:txBody>
            <a:bodyPr wrap="none" rtlCol="0">
              <a:spAutoFit/>
            </a:bodyPr>
            <a:lstStyle/>
            <a:p>
              <a:r>
                <a:rPr lang="en-US" b="1" dirty="0"/>
                <a:t>SAYS</a:t>
              </a:r>
            </a:p>
          </p:txBody>
        </p:sp>
        <p:sp>
          <p:nvSpPr>
            <p:cNvPr id="22" name="TextBox 21">
              <a:extLst>
                <a:ext uri="{FF2B5EF4-FFF2-40B4-BE49-F238E27FC236}">
                  <a16:creationId xmlns:a16="http://schemas.microsoft.com/office/drawing/2014/main" id="{81208874-FE59-0BF3-3F60-892FE44B0A5A}"/>
                </a:ext>
              </a:extLst>
            </p:cNvPr>
            <p:cNvSpPr txBox="1"/>
            <p:nvPr/>
          </p:nvSpPr>
          <p:spPr>
            <a:xfrm>
              <a:off x="1644497" y="1873160"/>
              <a:ext cx="1303562" cy="369332"/>
            </a:xfrm>
            <a:prstGeom prst="rect">
              <a:avLst/>
            </a:prstGeom>
            <a:noFill/>
          </p:spPr>
          <p:txBody>
            <a:bodyPr wrap="none" rtlCol="0">
              <a:spAutoFit/>
            </a:bodyPr>
            <a:lstStyle/>
            <a:p>
              <a:r>
                <a:rPr lang="en-US" dirty="0"/>
                <a:t>User quotes</a:t>
              </a:r>
            </a:p>
          </p:txBody>
        </p:sp>
        <p:sp>
          <p:nvSpPr>
            <p:cNvPr id="23" name="TextBox 22">
              <a:extLst>
                <a:ext uri="{FF2B5EF4-FFF2-40B4-BE49-F238E27FC236}">
                  <a16:creationId xmlns:a16="http://schemas.microsoft.com/office/drawing/2014/main" id="{91AEFDF2-FF26-2C80-C2DE-7D86EB98BA4C}"/>
                </a:ext>
              </a:extLst>
            </p:cNvPr>
            <p:cNvSpPr txBox="1"/>
            <p:nvPr/>
          </p:nvSpPr>
          <p:spPr>
            <a:xfrm>
              <a:off x="4193527" y="1873160"/>
              <a:ext cx="1358064" cy="923330"/>
            </a:xfrm>
            <a:prstGeom prst="rect">
              <a:avLst/>
            </a:prstGeom>
            <a:noFill/>
          </p:spPr>
          <p:txBody>
            <a:bodyPr wrap="none" rtlCol="0">
              <a:spAutoFit/>
            </a:bodyPr>
            <a:lstStyle/>
            <a:p>
              <a:pPr algn="r"/>
              <a:r>
                <a:rPr lang="en-US" dirty="0"/>
                <a:t>Thoughts, </a:t>
              </a:r>
            </a:p>
            <a:p>
              <a:pPr algn="r"/>
              <a:r>
                <a:rPr lang="en-US" dirty="0"/>
                <a:t>motivations, </a:t>
              </a:r>
            </a:p>
            <a:p>
              <a:pPr algn="r"/>
              <a:r>
                <a:rPr lang="en-US" dirty="0"/>
                <a:t>and needs</a:t>
              </a:r>
            </a:p>
          </p:txBody>
        </p:sp>
        <p:sp>
          <p:nvSpPr>
            <p:cNvPr id="24" name="TextBox 23">
              <a:extLst>
                <a:ext uri="{FF2B5EF4-FFF2-40B4-BE49-F238E27FC236}">
                  <a16:creationId xmlns:a16="http://schemas.microsoft.com/office/drawing/2014/main" id="{506037F2-F668-CB52-5BDA-98AC6038D863}"/>
                </a:ext>
              </a:extLst>
            </p:cNvPr>
            <p:cNvSpPr txBox="1"/>
            <p:nvPr/>
          </p:nvSpPr>
          <p:spPr>
            <a:xfrm>
              <a:off x="1721503" y="4323867"/>
              <a:ext cx="1595309" cy="646331"/>
            </a:xfrm>
            <a:prstGeom prst="rect">
              <a:avLst/>
            </a:prstGeom>
            <a:noFill/>
          </p:spPr>
          <p:txBody>
            <a:bodyPr wrap="none" rtlCol="0">
              <a:spAutoFit/>
            </a:bodyPr>
            <a:lstStyle/>
            <a:p>
              <a:r>
                <a:rPr lang="en-US" dirty="0"/>
                <a:t>User behaviors </a:t>
              </a:r>
            </a:p>
            <a:p>
              <a:r>
                <a:rPr lang="en-US" dirty="0"/>
                <a:t>and actions</a:t>
              </a:r>
            </a:p>
          </p:txBody>
        </p:sp>
        <p:sp>
          <p:nvSpPr>
            <p:cNvPr id="25" name="TextBox 24">
              <a:extLst>
                <a:ext uri="{FF2B5EF4-FFF2-40B4-BE49-F238E27FC236}">
                  <a16:creationId xmlns:a16="http://schemas.microsoft.com/office/drawing/2014/main" id="{77436BD4-D694-29A2-0156-7D5B7C579518}"/>
                </a:ext>
              </a:extLst>
            </p:cNvPr>
            <p:cNvSpPr txBox="1"/>
            <p:nvPr/>
          </p:nvSpPr>
          <p:spPr>
            <a:xfrm>
              <a:off x="4106750" y="4185367"/>
              <a:ext cx="1327608" cy="923330"/>
            </a:xfrm>
            <a:prstGeom prst="rect">
              <a:avLst/>
            </a:prstGeom>
            <a:noFill/>
          </p:spPr>
          <p:txBody>
            <a:bodyPr wrap="none" rtlCol="0">
              <a:spAutoFit/>
            </a:bodyPr>
            <a:lstStyle/>
            <a:p>
              <a:pPr algn="r"/>
              <a:r>
                <a:rPr lang="en-US" dirty="0"/>
                <a:t>Emotional </a:t>
              </a:r>
            </a:p>
            <a:p>
              <a:pPr algn="r"/>
              <a:r>
                <a:rPr lang="en-US" dirty="0"/>
                <a:t>state during </a:t>
              </a:r>
            </a:p>
            <a:p>
              <a:pPr algn="r"/>
              <a:r>
                <a:rPr lang="en-US" dirty="0"/>
                <a:t>the process</a:t>
              </a:r>
            </a:p>
          </p:txBody>
        </p:sp>
      </p:grpSp>
    </p:spTree>
    <p:extLst>
      <p:ext uri="{BB962C8B-B14F-4D97-AF65-F5344CB8AC3E}">
        <p14:creationId xmlns:p14="http://schemas.microsoft.com/office/powerpoint/2010/main" val="4974807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xEl>
                                              <p:pRg st="12" end="1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xEl>
                                              <p:pRg st="13" end="13"/>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2324CB-0953-E540-A59A-E92990DD74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6768" y="576028"/>
            <a:ext cx="5549280" cy="6042268"/>
          </a:xfrm>
          <a:prstGeom prst="rect">
            <a:avLst/>
          </a:prstGeom>
        </p:spPr>
      </p:pic>
      <p:sp>
        <p:nvSpPr>
          <p:cNvPr id="2" name="Title 1">
            <a:extLst>
              <a:ext uri="{FF2B5EF4-FFF2-40B4-BE49-F238E27FC236}">
                <a16:creationId xmlns:a16="http://schemas.microsoft.com/office/drawing/2014/main" id="{ED6C2FA4-EBE0-DA4F-BCF1-28F3FF99CF2C}"/>
              </a:ext>
            </a:extLst>
          </p:cNvPr>
          <p:cNvSpPr>
            <a:spLocks noGrp="1"/>
          </p:cNvSpPr>
          <p:nvPr>
            <p:ph type="title"/>
          </p:nvPr>
        </p:nvSpPr>
        <p:spPr/>
        <p:txBody>
          <a:bodyPr/>
          <a:lstStyle/>
          <a:p>
            <a:r>
              <a:rPr lang="en-US" dirty="0">
                <a:solidFill>
                  <a:schemeClr val="tx2">
                    <a:lumMod val="50000"/>
                  </a:schemeClr>
                </a:solidFill>
              </a:rPr>
              <a:t>Why use Empathy Maps</a:t>
            </a:r>
          </a:p>
        </p:txBody>
      </p:sp>
      <p:sp>
        <p:nvSpPr>
          <p:cNvPr id="3" name="Content Placeholder 2">
            <a:extLst>
              <a:ext uri="{FF2B5EF4-FFF2-40B4-BE49-F238E27FC236}">
                <a16:creationId xmlns:a16="http://schemas.microsoft.com/office/drawing/2014/main" id="{C2E051AA-EE38-654A-BA61-57D04362336E}"/>
              </a:ext>
            </a:extLst>
          </p:cNvPr>
          <p:cNvSpPr>
            <a:spLocks noGrp="1"/>
          </p:cNvSpPr>
          <p:nvPr>
            <p:ph idx="1"/>
          </p:nvPr>
        </p:nvSpPr>
        <p:spPr>
          <a:xfrm>
            <a:off x="131180" y="863444"/>
            <a:ext cx="3240173" cy="5590565"/>
          </a:xfrm>
        </p:spPr>
        <p:txBody>
          <a:bodyPr/>
          <a:lstStyle/>
          <a:p>
            <a:r>
              <a:rPr lang="en-US" dirty="0">
                <a:solidFill>
                  <a:schemeClr val="tx2">
                    <a:lumMod val="75000"/>
                  </a:schemeClr>
                </a:solidFill>
              </a:rPr>
              <a:t>Capture who a user or persona is.</a:t>
            </a:r>
          </a:p>
          <a:p>
            <a:r>
              <a:rPr lang="en-US" dirty="0">
                <a:solidFill>
                  <a:schemeClr val="tx2">
                    <a:lumMod val="75000"/>
                  </a:schemeClr>
                </a:solidFill>
              </a:rPr>
              <a:t>Communicate a user or persona to others.</a:t>
            </a:r>
          </a:p>
        </p:txBody>
      </p:sp>
    </p:spTree>
    <p:extLst>
      <p:ext uri="{BB962C8B-B14F-4D97-AF65-F5344CB8AC3E}">
        <p14:creationId xmlns:p14="http://schemas.microsoft.com/office/powerpoint/2010/main" val="42839707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B5B89A3E-2A1A-6489-6F23-3054957CFF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2342" y="-45453"/>
            <a:ext cx="6627315" cy="6903453"/>
          </a:xfrm>
          <a:prstGeom prst="rect">
            <a:avLst/>
          </a:prstGeom>
        </p:spPr>
      </p:pic>
    </p:spTree>
    <p:extLst>
      <p:ext uri="{BB962C8B-B14F-4D97-AF65-F5344CB8AC3E}">
        <p14:creationId xmlns:p14="http://schemas.microsoft.com/office/powerpoint/2010/main" val="366815082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B5B89A3E-2A1A-6489-6F23-3054957CFF1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72950" y="-45453"/>
            <a:ext cx="6446099" cy="6903453"/>
          </a:xfrm>
          <a:prstGeom prst="rect">
            <a:avLst/>
          </a:prstGeom>
        </p:spPr>
      </p:pic>
    </p:spTree>
    <p:extLst>
      <p:ext uri="{BB962C8B-B14F-4D97-AF65-F5344CB8AC3E}">
        <p14:creationId xmlns:p14="http://schemas.microsoft.com/office/powerpoint/2010/main" val="3798882156"/>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7EE9B-BE68-3506-EC04-FF3AC98D4BB5}"/>
              </a:ext>
            </a:extLst>
          </p:cNvPr>
          <p:cNvSpPr>
            <a:spLocks noGrp="1"/>
          </p:cNvSpPr>
          <p:nvPr>
            <p:ph type="title"/>
          </p:nvPr>
        </p:nvSpPr>
        <p:spPr/>
        <p:txBody>
          <a:bodyPr/>
          <a:lstStyle/>
          <a:p>
            <a:r>
              <a:rPr lang="en-IN" dirty="0"/>
              <a:t>Activity Time</a:t>
            </a:r>
          </a:p>
        </p:txBody>
      </p:sp>
      <p:sp>
        <p:nvSpPr>
          <p:cNvPr id="3" name="Content Placeholder 2">
            <a:extLst>
              <a:ext uri="{FF2B5EF4-FFF2-40B4-BE49-F238E27FC236}">
                <a16:creationId xmlns:a16="http://schemas.microsoft.com/office/drawing/2014/main" id="{1CC6F131-D570-82BF-B47C-07E4AC19F805}"/>
              </a:ext>
            </a:extLst>
          </p:cNvPr>
          <p:cNvSpPr>
            <a:spLocks noGrp="1"/>
          </p:cNvSpPr>
          <p:nvPr>
            <p:ph idx="1"/>
          </p:nvPr>
        </p:nvSpPr>
        <p:spPr>
          <a:xfrm>
            <a:off x="131180" y="863445"/>
            <a:ext cx="5555205" cy="3479956"/>
          </a:xfrm>
        </p:spPr>
        <p:txBody>
          <a:bodyPr/>
          <a:lstStyle/>
          <a:p>
            <a:r>
              <a:rPr lang="en-IN" dirty="0"/>
              <a:t>Prepare an empathy map of using an app</a:t>
            </a:r>
          </a:p>
          <a:p>
            <a:r>
              <a:rPr lang="en-IN" dirty="0"/>
              <a:t>Select the app based on the ones place of your roll number:</a:t>
            </a:r>
          </a:p>
        </p:txBody>
      </p:sp>
      <p:graphicFrame>
        <p:nvGraphicFramePr>
          <p:cNvPr id="4" name="Table 3">
            <a:extLst>
              <a:ext uri="{FF2B5EF4-FFF2-40B4-BE49-F238E27FC236}">
                <a16:creationId xmlns:a16="http://schemas.microsoft.com/office/drawing/2014/main" id="{303DD8BC-4D99-8DA2-DFB3-E822945FBFC9}"/>
              </a:ext>
            </a:extLst>
          </p:cNvPr>
          <p:cNvGraphicFramePr>
            <a:graphicFrameLocks noGrp="1"/>
          </p:cNvGraphicFramePr>
          <p:nvPr/>
        </p:nvGraphicFramePr>
        <p:xfrm>
          <a:off x="315873" y="2138256"/>
          <a:ext cx="5370512" cy="2205145"/>
        </p:xfrm>
        <a:graphic>
          <a:graphicData uri="http://schemas.openxmlformats.org/drawingml/2006/table">
            <a:tbl>
              <a:tblPr firstRow="1" bandRow="1">
                <a:tableStyleId>{5C22544A-7EE6-4342-B048-85BDC9FD1C3A}</a:tableStyleId>
              </a:tblPr>
              <a:tblGrid>
                <a:gridCol w="1780441">
                  <a:extLst>
                    <a:ext uri="{9D8B030D-6E8A-4147-A177-3AD203B41FA5}">
                      <a16:colId xmlns:a16="http://schemas.microsoft.com/office/drawing/2014/main" val="2858690574"/>
                    </a:ext>
                  </a:extLst>
                </a:gridCol>
                <a:gridCol w="3590071">
                  <a:extLst>
                    <a:ext uri="{9D8B030D-6E8A-4147-A177-3AD203B41FA5}">
                      <a16:colId xmlns:a16="http://schemas.microsoft.com/office/drawing/2014/main" val="519328218"/>
                    </a:ext>
                  </a:extLst>
                </a:gridCol>
              </a:tblGrid>
              <a:tr h="367877">
                <a:tc>
                  <a:txBody>
                    <a:bodyPr/>
                    <a:lstStyle/>
                    <a:p>
                      <a:pPr algn="ctr"/>
                      <a:r>
                        <a:rPr lang="en-IN" dirty="0"/>
                        <a:t>Ones’ Place</a:t>
                      </a:r>
                    </a:p>
                  </a:txBody>
                  <a:tcPr/>
                </a:tc>
                <a:tc>
                  <a:txBody>
                    <a:bodyPr/>
                    <a:lstStyle/>
                    <a:p>
                      <a:pPr algn="ctr"/>
                      <a:r>
                        <a:rPr lang="en-IN" dirty="0"/>
                        <a:t>App</a:t>
                      </a:r>
                    </a:p>
                  </a:txBody>
                  <a:tcPr/>
                </a:tc>
                <a:extLst>
                  <a:ext uri="{0D108BD9-81ED-4DB2-BD59-A6C34878D82A}">
                    <a16:rowId xmlns:a16="http://schemas.microsoft.com/office/drawing/2014/main" val="3963221564"/>
                  </a:ext>
                </a:extLst>
              </a:tr>
              <a:tr h="367877">
                <a:tc>
                  <a:txBody>
                    <a:bodyPr/>
                    <a:lstStyle/>
                    <a:p>
                      <a:pPr algn="ctr"/>
                      <a:r>
                        <a:rPr lang="en-IN" dirty="0"/>
                        <a:t>0 / 5</a:t>
                      </a:r>
                    </a:p>
                  </a:txBody>
                  <a:tcPr/>
                </a:tc>
                <a:tc>
                  <a:txBody>
                    <a:bodyPr/>
                    <a:lstStyle/>
                    <a:p>
                      <a:pPr algn="ctr"/>
                      <a:r>
                        <a:rPr lang="en-IN" dirty="0"/>
                        <a:t>Flipkart / Amazon/ Myntra</a:t>
                      </a:r>
                    </a:p>
                  </a:txBody>
                  <a:tcPr/>
                </a:tc>
                <a:extLst>
                  <a:ext uri="{0D108BD9-81ED-4DB2-BD59-A6C34878D82A}">
                    <a16:rowId xmlns:a16="http://schemas.microsoft.com/office/drawing/2014/main" val="4031840234"/>
                  </a:ext>
                </a:extLst>
              </a:tr>
              <a:tr h="0">
                <a:tc>
                  <a:txBody>
                    <a:bodyPr/>
                    <a:lstStyle/>
                    <a:p>
                      <a:pPr algn="ctr"/>
                      <a:r>
                        <a:rPr lang="en-IN" dirty="0"/>
                        <a:t>1 / 6</a:t>
                      </a:r>
                    </a:p>
                  </a:txBody>
                  <a:tcPr/>
                </a:tc>
                <a:tc>
                  <a:txBody>
                    <a:bodyPr/>
                    <a:lstStyle/>
                    <a:p>
                      <a:pPr algn="ctr"/>
                      <a:r>
                        <a:rPr lang="en-IN" dirty="0" err="1"/>
                        <a:t>BookMyShow</a:t>
                      </a:r>
                      <a:r>
                        <a:rPr lang="en-IN" dirty="0"/>
                        <a:t> / Zomato</a:t>
                      </a:r>
                    </a:p>
                  </a:txBody>
                  <a:tcPr/>
                </a:tc>
                <a:extLst>
                  <a:ext uri="{0D108BD9-81ED-4DB2-BD59-A6C34878D82A}">
                    <a16:rowId xmlns:a16="http://schemas.microsoft.com/office/drawing/2014/main" val="2681186851"/>
                  </a:ext>
                </a:extLst>
              </a:tr>
              <a:tr h="367877">
                <a:tc>
                  <a:txBody>
                    <a:bodyPr/>
                    <a:lstStyle/>
                    <a:p>
                      <a:pPr algn="ctr"/>
                      <a:r>
                        <a:rPr lang="en-IN" dirty="0"/>
                        <a:t>2 / 7</a:t>
                      </a:r>
                    </a:p>
                  </a:txBody>
                  <a:tcPr/>
                </a:tc>
                <a:tc>
                  <a:txBody>
                    <a:bodyPr/>
                    <a:lstStyle/>
                    <a:p>
                      <a:pPr algn="ctr"/>
                      <a:r>
                        <a:rPr lang="en-IN" dirty="0"/>
                        <a:t>WhatsApp / Telegram</a:t>
                      </a:r>
                    </a:p>
                  </a:txBody>
                  <a:tcPr/>
                </a:tc>
                <a:extLst>
                  <a:ext uri="{0D108BD9-81ED-4DB2-BD59-A6C34878D82A}">
                    <a16:rowId xmlns:a16="http://schemas.microsoft.com/office/drawing/2014/main" val="4087188428"/>
                  </a:ext>
                </a:extLst>
              </a:tr>
              <a:tr h="367877">
                <a:tc>
                  <a:txBody>
                    <a:bodyPr/>
                    <a:lstStyle/>
                    <a:p>
                      <a:pPr algn="ctr"/>
                      <a:r>
                        <a:rPr lang="en-IN" dirty="0"/>
                        <a:t>3 / 8</a:t>
                      </a:r>
                    </a:p>
                  </a:txBody>
                  <a:tcPr/>
                </a:tc>
                <a:tc>
                  <a:txBody>
                    <a:bodyPr/>
                    <a:lstStyle/>
                    <a:p>
                      <a:pPr algn="ctr"/>
                      <a:r>
                        <a:rPr lang="en-IN" dirty="0"/>
                        <a:t>Netflix / </a:t>
                      </a:r>
                      <a:r>
                        <a:rPr lang="en-IN" dirty="0" err="1"/>
                        <a:t>Hotstar</a:t>
                      </a:r>
                      <a:endParaRPr lang="en-IN" dirty="0"/>
                    </a:p>
                  </a:txBody>
                  <a:tcPr/>
                </a:tc>
                <a:extLst>
                  <a:ext uri="{0D108BD9-81ED-4DB2-BD59-A6C34878D82A}">
                    <a16:rowId xmlns:a16="http://schemas.microsoft.com/office/drawing/2014/main" val="2711574574"/>
                  </a:ext>
                </a:extLst>
              </a:tr>
              <a:tr h="367877">
                <a:tc>
                  <a:txBody>
                    <a:bodyPr/>
                    <a:lstStyle/>
                    <a:p>
                      <a:pPr algn="ctr"/>
                      <a:r>
                        <a:rPr lang="en-IN" dirty="0"/>
                        <a:t>4 / 9</a:t>
                      </a:r>
                    </a:p>
                  </a:txBody>
                  <a:tcPr/>
                </a:tc>
                <a:tc>
                  <a:txBody>
                    <a:bodyPr/>
                    <a:lstStyle/>
                    <a:p>
                      <a:pPr algn="ctr"/>
                      <a:r>
                        <a:rPr lang="en-IN" dirty="0"/>
                        <a:t>Instagram / Threads</a:t>
                      </a:r>
                    </a:p>
                  </a:txBody>
                  <a:tcPr/>
                </a:tc>
                <a:extLst>
                  <a:ext uri="{0D108BD9-81ED-4DB2-BD59-A6C34878D82A}">
                    <a16:rowId xmlns:a16="http://schemas.microsoft.com/office/drawing/2014/main" val="4029736107"/>
                  </a:ext>
                </a:extLst>
              </a:tr>
            </a:tbl>
          </a:graphicData>
        </a:graphic>
      </p:graphicFrame>
      <p:pic>
        <p:nvPicPr>
          <p:cNvPr id="7" name="Picture 6">
            <a:extLst>
              <a:ext uri="{FF2B5EF4-FFF2-40B4-BE49-F238E27FC236}">
                <a16:creationId xmlns:a16="http://schemas.microsoft.com/office/drawing/2014/main" id="{FEA81F2C-4F69-5398-E0C0-053471777F1E}"/>
              </a:ext>
            </a:extLst>
          </p:cNvPr>
          <p:cNvPicPr>
            <a:picLocks noChangeAspect="1"/>
          </p:cNvPicPr>
          <p:nvPr/>
        </p:nvPicPr>
        <p:blipFill rotWithShape="1">
          <a:blip r:embed="rId2">
            <a:extLst>
              <a:ext uri="{28A0092B-C50C-407E-A947-70E740481C1C}">
                <a14:useLocalDpi xmlns:a14="http://schemas.microsoft.com/office/drawing/2010/main" val="0"/>
              </a:ext>
            </a:extLst>
          </a:blip>
          <a:srcRect l="7087" t="4869" r="6278" b="15479"/>
          <a:stretch/>
        </p:blipFill>
        <p:spPr>
          <a:xfrm>
            <a:off x="5871077" y="1274616"/>
            <a:ext cx="6253189" cy="5232572"/>
          </a:xfrm>
          <a:prstGeom prst="rect">
            <a:avLst/>
          </a:prstGeom>
        </p:spPr>
      </p:pic>
    </p:spTree>
    <p:extLst>
      <p:ext uri="{BB962C8B-B14F-4D97-AF65-F5344CB8AC3E}">
        <p14:creationId xmlns:p14="http://schemas.microsoft.com/office/powerpoint/2010/main" val="11093283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0A4098-4083-BF2C-EEED-5DA6825C94D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46E3FAA-7A8E-6B42-D2A1-377C585289EB}"/>
              </a:ext>
            </a:extLst>
          </p:cNvPr>
          <p:cNvSpPr txBox="1"/>
          <p:nvPr/>
        </p:nvSpPr>
        <p:spPr>
          <a:xfrm>
            <a:off x="324853" y="3037975"/>
            <a:ext cx="11345779" cy="1754326"/>
          </a:xfrm>
          <a:prstGeom prst="rect">
            <a:avLst/>
          </a:prstGeom>
          <a:noFill/>
        </p:spPr>
        <p:txBody>
          <a:bodyPr wrap="square" rtlCol="0">
            <a:spAutoFit/>
          </a:bodyPr>
          <a:lstStyle/>
          <a:p>
            <a:pPr algn="ctr"/>
            <a:r>
              <a:rPr lang="en-US" sz="3600" dirty="0">
                <a:latin typeface="Lobster" pitchFamily="2" charset="77"/>
              </a:rPr>
              <a:t>“A </a:t>
            </a:r>
            <a:r>
              <a:rPr lang="en-US" sz="3600" dirty="0">
                <a:solidFill>
                  <a:srgbClr val="FFFF00"/>
                </a:solidFill>
                <a:latin typeface="Lobster" pitchFamily="2" charset="77"/>
              </a:rPr>
              <a:t>storyboard</a:t>
            </a:r>
            <a:r>
              <a:rPr lang="en-US" sz="3600" dirty="0">
                <a:latin typeface="Lobster" pitchFamily="2" charset="77"/>
              </a:rPr>
              <a:t> communicates a story through </a:t>
            </a:r>
            <a:r>
              <a:rPr lang="en-US" sz="3600" dirty="0">
                <a:solidFill>
                  <a:srgbClr val="FFFF00"/>
                </a:solidFill>
                <a:latin typeface="Lobster" pitchFamily="2" charset="77"/>
              </a:rPr>
              <a:t>images </a:t>
            </a:r>
            <a:r>
              <a:rPr lang="en-US" sz="3600" dirty="0">
                <a:latin typeface="Lobster" pitchFamily="2" charset="77"/>
              </a:rPr>
              <a:t>displayed in a </a:t>
            </a:r>
            <a:r>
              <a:rPr lang="en-US" sz="3600" dirty="0">
                <a:solidFill>
                  <a:srgbClr val="FFFF00"/>
                </a:solidFill>
                <a:latin typeface="Lobster" pitchFamily="2" charset="77"/>
              </a:rPr>
              <a:t>sequence</a:t>
            </a:r>
            <a:r>
              <a:rPr lang="en-US" sz="3600" dirty="0">
                <a:latin typeface="Lobster" pitchFamily="2" charset="77"/>
              </a:rPr>
              <a:t> of panels that chronologically maps the story’s main events.”</a:t>
            </a:r>
          </a:p>
        </p:txBody>
      </p:sp>
      <p:sp>
        <p:nvSpPr>
          <p:cNvPr id="4" name="TextBox 3">
            <a:extLst>
              <a:ext uri="{FF2B5EF4-FFF2-40B4-BE49-F238E27FC236}">
                <a16:creationId xmlns:a16="http://schemas.microsoft.com/office/drawing/2014/main" id="{E38E55B4-C424-4C5F-792D-BC0BDA06AA9E}"/>
              </a:ext>
            </a:extLst>
          </p:cNvPr>
          <p:cNvSpPr txBox="1"/>
          <p:nvPr/>
        </p:nvSpPr>
        <p:spPr>
          <a:xfrm>
            <a:off x="0" y="0"/>
            <a:ext cx="817853" cy="338554"/>
          </a:xfrm>
          <a:prstGeom prst="rect">
            <a:avLst/>
          </a:prstGeom>
          <a:noFill/>
        </p:spPr>
        <p:txBody>
          <a:bodyPr wrap="none" rtlCol="0">
            <a:spAutoFit/>
          </a:bodyPr>
          <a:lstStyle/>
          <a:p>
            <a:r>
              <a:rPr lang="en-US" sz="1600" dirty="0"/>
              <a:t>#Define</a:t>
            </a:r>
          </a:p>
        </p:txBody>
      </p:sp>
    </p:spTree>
    <p:extLst>
      <p:ext uri="{BB962C8B-B14F-4D97-AF65-F5344CB8AC3E}">
        <p14:creationId xmlns:p14="http://schemas.microsoft.com/office/powerpoint/2010/main" val="2154542172"/>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3AFAF-12C3-C125-B11B-BB94843278FD}"/>
              </a:ext>
            </a:extLst>
          </p:cNvPr>
          <p:cNvSpPr>
            <a:spLocks noGrp="1"/>
          </p:cNvSpPr>
          <p:nvPr>
            <p:ph type="title"/>
          </p:nvPr>
        </p:nvSpPr>
        <p:spPr/>
        <p:txBody>
          <a:bodyPr/>
          <a:lstStyle/>
          <a:p>
            <a:r>
              <a:rPr lang="en-IN" dirty="0"/>
              <a:t>Storyboard</a:t>
            </a:r>
          </a:p>
        </p:txBody>
      </p:sp>
      <p:sp>
        <p:nvSpPr>
          <p:cNvPr id="3" name="Content Placeholder 2">
            <a:extLst>
              <a:ext uri="{FF2B5EF4-FFF2-40B4-BE49-F238E27FC236}">
                <a16:creationId xmlns:a16="http://schemas.microsoft.com/office/drawing/2014/main" id="{6109A58C-1389-135E-FFD1-FE9BA58C1F8C}"/>
              </a:ext>
            </a:extLst>
          </p:cNvPr>
          <p:cNvSpPr>
            <a:spLocks noGrp="1"/>
          </p:cNvSpPr>
          <p:nvPr>
            <p:ph idx="1"/>
          </p:nvPr>
        </p:nvSpPr>
        <p:spPr/>
        <p:txBody>
          <a:bodyPr/>
          <a:lstStyle/>
          <a:p>
            <a:r>
              <a:rPr lang="en-US" b="1" dirty="0"/>
              <a:t>Storyboards</a:t>
            </a:r>
            <a:r>
              <a:rPr lang="en-US" dirty="0"/>
              <a:t> provide </a:t>
            </a:r>
            <a:r>
              <a:rPr lang="en-US" b="1" dirty="0"/>
              <a:t>additional background</a:t>
            </a:r>
            <a:r>
              <a:rPr lang="en-US" dirty="0"/>
              <a:t> to the teams and stakeholders. </a:t>
            </a:r>
          </a:p>
          <a:p>
            <a:r>
              <a:rPr lang="en-US" dirty="0"/>
              <a:t>Using images makes the story </a:t>
            </a:r>
            <a:r>
              <a:rPr lang="en-US" b="1" dirty="0"/>
              <a:t>quick to understand </a:t>
            </a:r>
            <a:r>
              <a:rPr lang="en-US" dirty="0"/>
              <a:t>at first glance and easy to remember.</a:t>
            </a:r>
          </a:p>
          <a:p>
            <a:r>
              <a:rPr lang="en-US" dirty="0"/>
              <a:t>Components of Storyboard</a:t>
            </a:r>
          </a:p>
          <a:p>
            <a:pPr lvl="1"/>
            <a:r>
              <a:rPr lang="en-US" dirty="0"/>
              <a:t>Scenario</a:t>
            </a:r>
          </a:p>
          <a:p>
            <a:pPr lvl="1"/>
            <a:r>
              <a:rPr lang="en-US" dirty="0"/>
              <a:t>Visuals</a:t>
            </a:r>
          </a:p>
          <a:p>
            <a:pPr lvl="1"/>
            <a:r>
              <a:rPr lang="en-US" dirty="0"/>
              <a:t>Captions</a:t>
            </a:r>
            <a:endParaRPr lang="en-IN" dirty="0"/>
          </a:p>
        </p:txBody>
      </p:sp>
      <p:pic>
        <p:nvPicPr>
          <p:cNvPr id="5" name="Picture 4">
            <a:extLst>
              <a:ext uri="{FF2B5EF4-FFF2-40B4-BE49-F238E27FC236}">
                <a16:creationId xmlns:a16="http://schemas.microsoft.com/office/drawing/2014/main" id="{A0D9979B-A652-3EDC-825F-852B16DA1C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8351" y="1805448"/>
            <a:ext cx="6017063" cy="4648561"/>
          </a:xfrm>
          <a:prstGeom prst="rect">
            <a:avLst/>
          </a:prstGeom>
          <a:ln>
            <a:solidFill>
              <a:schemeClr val="tx1"/>
            </a:solidFill>
          </a:ln>
        </p:spPr>
      </p:pic>
    </p:spTree>
    <p:extLst>
      <p:ext uri="{BB962C8B-B14F-4D97-AF65-F5344CB8AC3E}">
        <p14:creationId xmlns:p14="http://schemas.microsoft.com/office/powerpoint/2010/main" val="27604682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41"/>
          <p:cNvSpPr txBox="1"/>
          <p:nvPr/>
        </p:nvSpPr>
        <p:spPr>
          <a:xfrm>
            <a:off x="324853" y="3037975"/>
            <a:ext cx="11345779"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000" dirty="0">
                <a:solidFill>
                  <a:schemeClr val="lt1"/>
                </a:solidFill>
                <a:latin typeface="Lobster"/>
                <a:ea typeface="Lobster"/>
                <a:cs typeface="Lobster"/>
                <a:sym typeface="Lobster"/>
              </a:rPr>
              <a:t>“User experience encompasses all aspects of the end-user’s interaction with the company, its services, and its products.”</a:t>
            </a:r>
            <a:endParaRPr dirty="0"/>
          </a:p>
        </p:txBody>
      </p:sp>
      <p:sp>
        <p:nvSpPr>
          <p:cNvPr id="522" name="Google Shape;522;p41"/>
          <p:cNvSpPr/>
          <p:nvPr/>
        </p:nvSpPr>
        <p:spPr>
          <a:xfrm>
            <a:off x="4322192" y="4221240"/>
            <a:ext cx="5543704" cy="1015663"/>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3000" b="1">
                <a:solidFill>
                  <a:schemeClr val="lt1"/>
                </a:solidFill>
                <a:latin typeface="Roboto Condensed"/>
                <a:ea typeface="Roboto Condensed"/>
                <a:cs typeface="Roboto Condensed"/>
                <a:sym typeface="Roboto Condensed"/>
              </a:rPr>
              <a:t>Don Norman</a:t>
            </a:r>
            <a:r>
              <a:rPr lang="en-US" sz="3000">
                <a:solidFill>
                  <a:schemeClr val="lt1"/>
                </a:solidFill>
                <a:latin typeface="Roboto Condensed"/>
                <a:ea typeface="Roboto Condensed"/>
                <a:cs typeface="Roboto Condensed"/>
                <a:sym typeface="Roboto Condensed"/>
              </a:rPr>
              <a:t>, Cognitive Scientist &amp; User Experience Architect</a:t>
            </a:r>
            <a:endParaRPr/>
          </a:p>
        </p:txBody>
      </p:sp>
      <p:pic>
        <p:nvPicPr>
          <p:cNvPr id="523" name="Google Shape;523;p41"/>
          <p:cNvPicPr preferRelativeResize="0"/>
          <p:nvPr/>
        </p:nvPicPr>
        <p:blipFill rotWithShape="1">
          <a:blip r:embed="rId3">
            <a:alphaModFix/>
          </a:blip>
          <a:srcRect/>
          <a:stretch/>
        </p:blipFill>
        <p:spPr>
          <a:xfrm>
            <a:off x="10016292" y="4053638"/>
            <a:ext cx="1350869" cy="1350869"/>
          </a:xfrm>
          <a:custGeom>
            <a:avLst/>
            <a:gdLst/>
            <a:ahLst/>
            <a:cxnLst/>
            <a:rect l="l" t="t" r="r" b="b"/>
            <a:pathLst>
              <a:path w="3890962" h="3890962" extrusionOk="0">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noFill/>
          <a:ln>
            <a:noFill/>
          </a:ln>
        </p:spPr>
      </p:pic>
      <p:sp>
        <p:nvSpPr>
          <p:cNvPr id="524" name="Google Shape;524;p41"/>
          <p:cNvSpPr txBox="1"/>
          <p:nvPr/>
        </p:nvSpPr>
        <p:spPr>
          <a:xfrm>
            <a:off x="0" y="0"/>
            <a:ext cx="77938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lt1"/>
                </a:solidFill>
                <a:latin typeface="Roboto Condensed"/>
                <a:ea typeface="Roboto Condensed"/>
                <a:cs typeface="Roboto Condensed"/>
                <a:sym typeface="Roboto Condensed"/>
              </a:rPr>
              <a:t>#Quote</a:t>
            </a:r>
            <a:endParaRPr/>
          </a:p>
        </p:txBody>
      </p:sp>
    </p:spTree>
    <p:extLst>
      <p:ext uri="{BB962C8B-B14F-4D97-AF65-F5344CB8AC3E}">
        <p14:creationId xmlns:p14="http://schemas.microsoft.com/office/powerpoint/2010/main" val="22299429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4C3C4-78A0-8652-FAD2-13E391F435E3}"/>
              </a:ext>
            </a:extLst>
          </p:cNvPr>
          <p:cNvSpPr>
            <a:spLocks noGrp="1"/>
          </p:cNvSpPr>
          <p:nvPr>
            <p:ph type="title"/>
          </p:nvPr>
        </p:nvSpPr>
        <p:spPr/>
        <p:txBody>
          <a:bodyPr/>
          <a:lstStyle/>
          <a:p>
            <a:r>
              <a:rPr lang="en-IN" dirty="0"/>
              <a:t>Storyboard (contd.)</a:t>
            </a:r>
          </a:p>
        </p:txBody>
      </p:sp>
      <p:sp>
        <p:nvSpPr>
          <p:cNvPr id="3" name="Content Placeholder 2">
            <a:extLst>
              <a:ext uri="{FF2B5EF4-FFF2-40B4-BE49-F238E27FC236}">
                <a16:creationId xmlns:a16="http://schemas.microsoft.com/office/drawing/2014/main" id="{649A3C30-F38C-A9AB-F59A-9EFC7DDCA0E2}"/>
              </a:ext>
            </a:extLst>
          </p:cNvPr>
          <p:cNvSpPr>
            <a:spLocks noGrp="1"/>
          </p:cNvSpPr>
          <p:nvPr>
            <p:ph idx="1"/>
          </p:nvPr>
        </p:nvSpPr>
        <p:spPr/>
        <p:txBody>
          <a:bodyPr/>
          <a:lstStyle/>
          <a:p>
            <a:r>
              <a:rPr lang="en-US" b="1" dirty="0"/>
              <a:t>Scenario</a:t>
            </a:r>
          </a:p>
          <a:p>
            <a:r>
              <a:rPr lang="en-US" dirty="0"/>
              <a:t>Storyboards are based on a </a:t>
            </a:r>
            <a:r>
              <a:rPr lang="en-US" b="1" dirty="0"/>
              <a:t>scenario</a:t>
            </a:r>
            <a:r>
              <a:rPr lang="en-US" dirty="0"/>
              <a:t> or a </a:t>
            </a:r>
            <a:r>
              <a:rPr lang="en-US" b="1" dirty="0"/>
              <a:t>user story</a:t>
            </a:r>
            <a:r>
              <a:rPr lang="en-US" dirty="0"/>
              <a:t>. </a:t>
            </a:r>
          </a:p>
          <a:p>
            <a:r>
              <a:rPr lang="en-US" dirty="0"/>
              <a:t>The </a:t>
            </a:r>
            <a:r>
              <a:rPr lang="en-US" b="1" dirty="0"/>
              <a:t>persona or role </a:t>
            </a:r>
            <a:r>
              <a:rPr lang="en-US" dirty="0"/>
              <a:t>that corresponds to that scenario is clearly </a:t>
            </a:r>
            <a:r>
              <a:rPr lang="en-US" b="1" dirty="0"/>
              <a:t>specified </a:t>
            </a:r>
            <a:r>
              <a:rPr lang="en-US" dirty="0"/>
              <a:t>at the top of the storyboard. </a:t>
            </a:r>
          </a:p>
          <a:p>
            <a:r>
              <a:rPr lang="en-US" dirty="0"/>
              <a:t>A </a:t>
            </a:r>
            <a:r>
              <a:rPr lang="en-US" b="1" dirty="0"/>
              <a:t>short text description </a:t>
            </a:r>
            <a:r>
              <a:rPr lang="en-US" dirty="0"/>
              <a:t>of the scenario is also included. </a:t>
            </a:r>
          </a:p>
          <a:p>
            <a:r>
              <a:rPr lang="en-US" dirty="0"/>
              <a:t>The </a:t>
            </a:r>
            <a:r>
              <a:rPr lang="en-US" b="1" dirty="0"/>
              <a:t>description </a:t>
            </a:r>
            <a:r>
              <a:rPr lang="en-US" dirty="0"/>
              <a:t>of the scenario or story is clear enough that a team member or stakeholder could understand what is depicted before looking at the visuals. </a:t>
            </a:r>
          </a:p>
          <a:p>
            <a:r>
              <a:rPr lang="en-US" dirty="0"/>
              <a:t>E.g., Corporate buyer, James, needs to replenish office supplies.</a:t>
            </a:r>
          </a:p>
        </p:txBody>
      </p:sp>
    </p:spTree>
    <p:extLst>
      <p:ext uri="{BB962C8B-B14F-4D97-AF65-F5344CB8AC3E}">
        <p14:creationId xmlns:p14="http://schemas.microsoft.com/office/powerpoint/2010/main" val="32104136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D0C49-2682-536B-662C-A3A9D6F9B4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E7003D-BB32-087B-5B42-C70DBFCAF722}"/>
              </a:ext>
            </a:extLst>
          </p:cNvPr>
          <p:cNvSpPr>
            <a:spLocks noGrp="1"/>
          </p:cNvSpPr>
          <p:nvPr>
            <p:ph type="title"/>
          </p:nvPr>
        </p:nvSpPr>
        <p:spPr/>
        <p:txBody>
          <a:bodyPr/>
          <a:lstStyle/>
          <a:p>
            <a:r>
              <a:rPr lang="en-IN" dirty="0"/>
              <a:t>Storyboard (contd.)</a:t>
            </a:r>
          </a:p>
        </p:txBody>
      </p:sp>
      <p:sp>
        <p:nvSpPr>
          <p:cNvPr id="3" name="Content Placeholder 2">
            <a:extLst>
              <a:ext uri="{FF2B5EF4-FFF2-40B4-BE49-F238E27FC236}">
                <a16:creationId xmlns:a16="http://schemas.microsoft.com/office/drawing/2014/main" id="{0899482C-31BB-9981-6125-01EC1CC60688}"/>
              </a:ext>
            </a:extLst>
          </p:cNvPr>
          <p:cNvSpPr>
            <a:spLocks noGrp="1"/>
          </p:cNvSpPr>
          <p:nvPr>
            <p:ph idx="1"/>
          </p:nvPr>
        </p:nvSpPr>
        <p:spPr/>
        <p:txBody>
          <a:bodyPr/>
          <a:lstStyle/>
          <a:p>
            <a:r>
              <a:rPr lang="en-US" b="1" dirty="0"/>
              <a:t>Visuals</a:t>
            </a:r>
          </a:p>
          <a:p>
            <a:r>
              <a:rPr lang="en-US" dirty="0"/>
              <a:t>Each step in the scenario is </a:t>
            </a:r>
            <a:r>
              <a:rPr lang="en-US" b="1" dirty="0"/>
              <a:t>represented</a:t>
            </a:r>
            <a:r>
              <a:rPr lang="en-US" dirty="0"/>
              <a:t> </a:t>
            </a:r>
            <a:r>
              <a:rPr lang="en-US" b="1" dirty="0"/>
              <a:t>visually</a:t>
            </a:r>
            <a:r>
              <a:rPr lang="en-US" dirty="0"/>
              <a:t> in a sequence. </a:t>
            </a:r>
          </a:p>
          <a:p>
            <a:r>
              <a:rPr lang="en-US" dirty="0"/>
              <a:t>The steps can be </a:t>
            </a:r>
            <a:r>
              <a:rPr lang="en-US" b="1" dirty="0"/>
              <a:t>sketches</a:t>
            </a:r>
            <a:r>
              <a:rPr lang="en-US" dirty="0"/>
              <a:t>, </a:t>
            </a:r>
            <a:r>
              <a:rPr lang="en-US" b="1" dirty="0"/>
              <a:t>illustrations</a:t>
            </a:r>
            <a:r>
              <a:rPr lang="en-US" dirty="0"/>
              <a:t>, or </a:t>
            </a:r>
            <a:r>
              <a:rPr lang="en-US" b="1" dirty="0"/>
              <a:t>photos</a:t>
            </a:r>
            <a:r>
              <a:rPr lang="en-US" dirty="0"/>
              <a:t>. </a:t>
            </a:r>
          </a:p>
          <a:p>
            <a:r>
              <a:rPr lang="en-US" dirty="0"/>
              <a:t>Images can be </a:t>
            </a:r>
            <a:r>
              <a:rPr lang="en-US" b="1" dirty="0"/>
              <a:t>quick</a:t>
            </a:r>
            <a:r>
              <a:rPr lang="en-US" dirty="0"/>
              <a:t>, lo-fi drawings, or hi-fi objects. </a:t>
            </a:r>
          </a:p>
          <a:p>
            <a:r>
              <a:rPr lang="en-US" dirty="0"/>
              <a:t>Images include </a:t>
            </a:r>
            <a:r>
              <a:rPr lang="en-US" b="1" dirty="0"/>
              <a:t>details relevant to the story</a:t>
            </a:r>
            <a:r>
              <a:rPr lang="en-US" dirty="0"/>
              <a:t>, such as what the user’s environment looks like, speech bubbles with quotes from the user, or a sketch of the screen that the user is interacting with.</a:t>
            </a:r>
          </a:p>
          <a:p>
            <a:r>
              <a:rPr lang="en-US" b="1" dirty="0"/>
              <a:t>Captions</a:t>
            </a:r>
          </a:p>
          <a:p>
            <a:r>
              <a:rPr lang="en-US" dirty="0"/>
              <a:t>Each visual has a corresponding </a:t>
            </a:r>
            <a:r>
              <a:rPr lang="en-US" b="1" dirty="0"/>
              <a:t>caption</a:t>
            </a:r>
            <a:r>
              <a:rPr lang="en-US" dirty="0"/>
              <a:t>. </a:t>
            </a:r>
          </a:p>
          <a:p>
            <a:r>
              <a:rPr lang="en-US" dirty="0"/>
              <a:t>The caption describes the </a:t>
            </a:r>
            <a:r>
              <a:rPr lang="en-US" b="1" dirty="0"/>
              <a:t>user’s actions</a:t>
            </a:r>
            <a:r>
              <a:rPr lang="en-US" dirty="0"/>
              <a:t>, </a:t>
            </a:r>
            <a:r>
              <a:rPr lang="en-US" b="1" dirty="0"/>
              <a:t>environment</a:t>
            </a:r>
            <a:r>
              <a:rPr lang="en-US" dirty="0"/>
              <a:t>, emotional </a:t>
            </a:r>
            <a:r>
              <a:rPr lang="en-US" b="1" dirty="0"/>
              <a:t>state</a:t>
            </a:r>
            <a:r>
              <a:rPr lang="en-US" dirty="0"/>
              <a:t>, and so on.</a:t>
            </a:r>
          </a:p>
          <a:p>
            <a:r>
              <a:rPr lang="en-US" dirty="0"/>
              <a:t>Captions are concise and don’t typically exceed two bullet points.</a:t>
            </a:r>
            <a:endParaRPr lang="en-IN" dirty="0"/>
          </a:p>
        </p:txBody>
      </p:sp>
    </p:spTree>
    <p:extLst>
      <p:ext uri="{BB962C8B-B14F-4D97-AF65-F5344CB8AC3E}">
        <p14:creationId xmlns:p14="http://schemas.microsoft.com/office/powerpoint/2010/main" val="17564747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68E09-6CE3-BD30-9201-63819E1CB5D0}"/>
              </a:ext>
            </a:extLst>
          </p:cNvPr>
          <p:cNvSpPr>
            <a:spLocks noGrp="1"/>
          </p:cNvSpPr>
          <p:nvPr>
            <p:ph type="title"/>
          </p:nvPr>
        </p:nvSpPr>
        <p:spPr/>
        <p:txBody>
          <a:bodyPr/>
          <a:lstStyle/>
          <a:p>
            <a:r>
              <a:rPr lang="en-IN" dirty="0"/>
              <a:t>Storyboard (contd.)</a:t>
            </a:r>
          </a:p>
        </p:txBody>
      </p:sp>
      <p:pic>
        <p:nvPicPr>
          <p:cNvPr id="5" name="Content Placeholder 4">
            <a:extLst>
              <a:ext uri="{FF2B5EF4-FFF2-40B4-BE49-F238E27FC236}">
                <a16:creationId xmlns:a16="http://schemas.microsoft.com/office/drawing/2014/main" id="{EC8EA883-7036-C808-438B-4B724F860B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2778" y="866586"/>
            <a:ext cx="7426443" cy="5672729"/>
          </a:xfrm>
        </p:spPr>
      </p:pic>
    </p:spTree>
    <p:extLst>
      <p:ext uri="{BB962C8B-B14F-4D97-AF65-F5344CB8AC3E}">
        <p14:creationId xmlns:p14="http://schemas.microsoft.com/office/powerpoint/2010/main" val="268348392"/>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7DF36-3A04-DD7D-DA06-1AD10209D1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CD9F86-D475-22FC-36E7-E9EAC90304C1}"/>
              </a:ext>
            </a:extLst>
          </p:cNvPr>
          <p:cNvSpPr>
            <a:spLocks noGrp="1"/>
          </p:cNvSpPr>
          <p:nvPr>
            <p:ph type="title"/>
          </p:nvPr>
        </p:nvSpPr>
        <p:spPr/>
        <p:txBody>
          <a:bodyPr/>
          <a:lstStyle/>
          <a:p>
            <a:r>
              <a:rPr lang="en-IN" dirty="0"/>
              <a:t>Storyboard (contd.)</a:t>
            </a:r>
          </a:p>
        </p:txBody>
      </p:sp>
      <p:pic>
        <p:nvPicPr>
          <p:cNvPr id="5" name="Content Placeholder 4">
            <a:extLst>
              <a:ext uri="{FF2B5EF4-FFF2-40B4-BE49-F238E27FC236}">
                <a16:creationId xmlns:a16="http://schemas.microsoft.com/office/drawing/2014/main" id="{71A8931A-E8C8-CB59-7859-ACCCE4AB472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82778" y="866586"/>
            <a:ext cx="7426443" cy="5672729"/>
          </a:xfrm>
        </p:spPr>
      </p:pic>
    </p:spTree>
    <p:extLst>
      <p:ext uri="{BB962C8B-B14F-4D97-AF65-F5344CB8AC3E}">
        <p14:creationId xmlns:p14="http://schemas.microsoft.com/office/powerpoint/2010/main" val="964320385"/>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54600B-6564-1A3F-764C-2E1D0A1EE3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DA1D47-DE79-6FDB-1A95-4464BDF60023}"/>
              </a:ext>
            </a:extLst>
          </p:cNvPr>
          <p:cNvSpPr>
            <a:spLocks noGrp="1"/>
          </p:cNvSpPr>
          <p:nvPr>
            <p:ph type="title"/>
          </p:nvPr>
        </p:nvSpPr>
        <p:spPr/>
        <p:txBody>
          <a:bodyPr/>
          <a:lstStyle/>
          <a:p>
            <a:r>
              <a:rPr lang="en-IN" dirty="0"/>
              <a:t>Storyboard (contd.)</a:t>
            </a:r>
          </a:p>
        </p:txBody>
      </p:sp>
      <p:pic>
        <p:nvPicPr>
          <p:cNvPr id="5" name="Content Placeholder 4">
            <a:extLst>
              <a:ext uri="{FF2B5EF4-FFF2-40B4-BE49-F238E27FC236}">
                <a16:creationId xmlns:a16="http://schemas.microsoft.com/office/drawing/2014/main" id="{EAB295CD-BADC-357B-B7DA-7656C5108D6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82778" y="866586"/>
            <a:ext cx="7426443" cy="5672729"/>
          </a:xfrm>
        </p:spPr>
      </p:pic>
    </p:spTree>
    <p:extLst>
      <p:ext uri="{BB962C8B-B14F-4D97-AF65-F5344CB8AC3E}">
        <p14:creationId xmlns:p14="http://schemas.microsoft.com/office/powerpoint/2010/main" val="337031965"/>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527A4-6DC0-24B3-6444-F8EA19E20F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BDFC50-B80C-18E3-00B7-1B9DE1509F1D}"/>
              </a:ext>
            </a:extLst>
          </p:cNvPr>
          <p:cNvSpPr>
            <a:spLocks noGrp="1"/>
          </p:cNvSpPr>
          <p:nvPr>
            <p:ph type="title"/>
          </p:nvPr>
        </p:nvSpPr>
        <p:spPr/>
        <p:txBody>
          <a:bodyPr/>
          <a:lstStyle/>
          <a:p>
            <a:r>
              <a:rPr lang="en-IN" dirty="0"/>
              <a:t>Storyboard (contd.)</a:t>
            </a:r>
          </a:p>
        </p:txBody>
      </p:sp>
      <p:pic>
        <p:nvPicPr>
          <p:cNvPr id="5" name="Content Placeholder 4">
            <a:extLst>
              <a:ext uri="{FF2B5EF4-FFF2-40B4-BE49-F238E27FC236}">
                <a16:creationId xmlns:a16="http://schemas.microsoft.com/office/drawing/2014/main" id="{1F510594-CEE9-3435-8F93-3EEC97B8386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82778" y="866586"/>
            <a:ext cx="7426443" cy="5672729"/>
          </a:xfrm>
        </p:spPr>
      </p:pic>
    </p:spTree>
    <p:extLst>
      <p:ext uri="{BB962C8B-B14F-4D97-AF65-F5344CB8AC3E}">
        <p14:creationId xmlns:p14="http://schemas.microsoft.com/office/powerpoint/2010/main" val="1086730620"/>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66C97-4B8A-5CA4-6182-28E2E025C96B}"/>
              </a:ext>
            </a:extLst>
          </p:cNvPr>
          <p:cNvSpPr>
            <a:spLocks noGrp="1"/>
          </p:cNvSpPr>
          <p:nvPr>
            <p:ph type="title"/>
          </p:nvPr>
        </p:nvSpPr>
        <p:spPr/>
        <p:txBody>
          <a:bodyPr/>
          <a:lstStyle/>
          <a:p>
            <a:r>
              <a:rPr lang="en-IN" dirty="0"/>
              <a:t>Activity – Case Study</a:t>
            </a:r>
          </a:p>
        </p:txBody>
      </p:sp>
      <p:sp>
        <p:nvSpPr>
          <p:cNvPr id="3" name="Content Placeholder 2">
            <a:extLst>
              <a:ext uri="{FF2B5EF4-FFF2-40B4-BE49-F238E27FC236}">
                <a16:creationId xmlns:a16="http://schemas.microsoft.com/office/drawing/2014/main" id="{6EA74DF8-C8D9-F29A-41F1-82BBE5B57CFC}"/>
              </a:ext>
            </a:extLst>
          </p:cNvPr>
          <p:cNvSpPr>
            <a:spLocks noGrp="1"/>
          </p:cNvSpPr>
          <p:nvPr>
            <p:ph idx="1"/>
          </p:nvPr>
        </p:nvSpPr>
        <p:spPr/>
        <p:txBody>
          <a:bodyPr/>
          <a:lstStyle/>
          <a:p>
            <a:r>
              <a:rPr lang="en-IN" dirty="0"/>
              <a:t>Draw </a:t>
            </a:r>
            <a:r>
              <a:rPr lang="en-IN" b="1" dirty="0"/>
              <a:t>personas</a:t>
            </a:r>
            <a:r>
              <a:rPr lang="en-IN" dirty="0"/>
              <a:t>, </a:t>
            </a:r>
            <a:r>
              <a:rPr lang="en-IN" b="1" dirty="0"/>
              <a:t>empathy map</a:t>
            </a:r>
            <a:r>
              <a:rPr lang="en-IN" dirty="0"/>
              <a:t>, and </a:t>
            </a:r>
            <a:r>
              <a:rPr lang="en-IN" b="1" dirty="0"/>
              <a:t>storyboarding</a:t>
            </a:r>
            <a:r>
              <a:rPr lang="en-IN" dirty="0"/>
              <a:t> for the user registering his/her complaint for </a:t>
            </a:r>
            <a:r>
              <a:rPr lang="en-IN" b="1" dirty="0"/>
              <a:t>lost/found items </a:t>
            </a:r>
            <a:r>
              <a:rPr lang="en-IN" dirty="0"/>
              <a:t>at the airport. Provide an easy way to register a complaint, and smooth process for follow-ups and recovering an item back.</a:t>
            </a:r>
          </a:p>
        </p:txBody>
      </p:sp>
    </p:spTree>
    <p:extLst>
      <p:ext uri="{BB962C8B-B14F-4D97-AF65-F5344CB8AC3E}">
        <p14:creationId xmlns:p14="http://schemas.microsoft.com/office/powerpoint/2010/main" val="1740116070"/>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n-IN" dirty="0"/>
              <a:t>UI/UX Designing (UI/UX) </a:t>
            </a:r>
          </a:p>
          <a:p>
            <a:r>
              <a:rPr lang="en-IN" dirty="0"/>
              <a:t>DU # </a:t>
            </a:r>
            <a:r>
              <a:rPr lang="en-US" dirty="0"/>
              <a:t>2301CS622</a:t>
            </a:r>
          </a:p>
        </p:txBody>
      </p:sp>
      <p:sp>
        <p:nvSpPr>
          <p:cNvPr id="3" name="Text Placeholder 2"/>
          <p:cNvSpPr>
            <a:spLocks noGrp="1"/>
          </p:cNvSpPr>
          <p:nvPr>
            <p:ph type="body" sz="quarter" idx="11"/>
          </p:nvPr>
        </p:nvSpPr>
        <p:spPr/>
        <p:txBody>
          <a:bodyPr/>
          <a:lstStyle/>
          <a:p>
            <a:r>
              <a:rPr lang="en-IN" dirty="0"/>
              <a:t>mayur.padia@darshan.ac.in</a:t>
            </a:r>
          </a:p>
        </p:txBody>
      </p:sp>
      <p:sp>
        <p:nvSpPr>
          <p:cNvPr id="4" name="Text Placeholder 3"/>
          <p:cNvSpPr>
            <a:spLocks noGrp="1"/>
          </p:cNvSpPr>
          <p:nvPr>
            <p:ph type="body" sz="quarter" idx="12"/>
          </p:nvPr>
        </p:nvSpPr>
        <p:spPr/>
        <p:txBody>
          <a:bodyPr/>
          <a:lstStyle/>
          <a:p>
            <a:r>
              <a:rPr lang="en-IN" dirty="0"/>
              <a:t>99255 15118</a:t>
            </a:r>
          </a:p>
        </p:txBody>
      </p:sp>
      <p:sp>
        <p:nvSpPr>
          <p:cNvPr id="5" name="Text Placeholder 4"/>
          <p:cNvSpPr>
            <a:spLocks noGrp="1"/>
          </p:cNvSpPr>
          <p:nvPr>
            <p:ph type="body" sz="quarter" idx="13"/>
          </p:nvPr>
        </p:nvSpPr>
        <p:spPr/>
        <p:txBody>
          <a:bodyPr/>
          <a:lstStyle/>
          <a:p>
            <a:r>
              <a:rPr lang="en-IN" dirty="0"/>
              <a:t>Department of Computer Science &amp; Engineering </a:t>
            </a:r>
            <a:endParaRPr lang="en-US" dirty="0"/>
          </a:p>
        </p:txBody>
      </p:sp>
      <p:sp>
        <p:nvSpPr>
          <p:cNvPr id="6" name="Text Placeholder 5"/>
          <p:cNvSpPr>
            <a:spLocks noGrp="1"/>
          </p:cNvSpPr>
          <p:nvPr>
            <p:ph type="body" sz="quarter" idx="14"/>
          </p:nvPr>
        </p:nvSpPr>
        <p:spPr/>
        <p:txBody>
          <a:bodyPr/>
          <a:lstStyle/>
          <a:p>
            <a:pPr marL="0" indent="0">
              <a:buNone/>
            </a:pPr>
            <a:r>
              <a:rPr lang="en-IN" dirty="0"/>
              <a:t>Prof. Mayur Padia</a:t>
            </a:r>
          </a:p>
        </p:txBody>
      </p:sp>
      <p:pic>
        <p:nvPicPr>
          <p:cNvPr id="8" name="Picture Placeholder 7"/>
          <p:cNvPicPr>
            <a:picLocks noGrp="1" noChangeAspect="1"/>
          </p:cNvPicPr>
          <p:nvPr>
            <p:ph type="pic" sz="quarter" idx="10"/>
          </p:nvPr>
        </p:nvPicPr>
        <p:blipFill>
          <a:blip r:embed="rId2" cstate="hqprint">
            <a:extLst>
              <a:ext uri="{28A0092B-C50C-407E-A947-70E740481C1C}">
                <a14:useLocalDpi xmlns:a14="http://schemas.microsoft.com/office/drawing/2010/main" val="0"/>
              </a:ext>
            </a:extLst>
          </a:blip>
          <a:srcRect/>
          <a:stretch/>
        </p:blipFill>
        <p:spPr/>
      </p:pic>
    </p:spTree>
    <p:extLst>
      <p:ext uri="{BB962C8B-B14F-4D97-AF65-F5344CB8AC3E}">
        <p14:creationId xmlns:p14="http://schemas.microsoft.com/office/powerpoint/2010/main" val="2482678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Importance of UI/UX Design</a:t>
            </a:r>
          </a:p>
        </p:txBody>
      </p:sp>
      <p:pic>
        <p:nvPicPr>
          <p:cNvPr id="4" name="Google Shape;372;p29"/>
          <p:cNvPicPr preferRelativeResize="0"/>
          <p:nvPr/>
        </p:nvPicPr>
        <p:blipFill rotWithShape="1">
          <a:blip r:embed="rId2">
            <a:alphaModFix/>
          </a:blip>
          <a:srcRect/>
          <a:stretch/>
        </p:blipFill>
        <p:spPr>
          <a:xfrm>
            <a:off x="2946533" y="2890358"/>
            <a:ext cx="3476885" cy="3076063"/>
          </a:xfrm>
          <a:prstGeom prst="rect">
            <a:avLst/>
          </a:prstGeom>
          <a:noFill/>
          <a:ln>
            <a:noFill/>
          </a:ln>
        </p:spPr>
      </p:pic>
      <p:sp>
        <p:nvSpPr>
          <p:cNvPr id="5" name="Google Shape;373;p29"/>
          <p:cNvSpPr/>
          <p:nvPr/>
        </p:nvSpPr>
        <p:spPr>
          <a:xfrm>
            <a:off x="3259948" y="5843201"/>
            <a:ext cx="2850056" cy="547022"/>
          </a:xfrm>
          <a:prstGeom prst="rect">
            <a:avLst/>
          </a:prstGeom>
          <a:solidFill>
            <a:srgbClr val="40897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Roboto Condensed"/>
                <a:ea typeface="Roboto Condensed"/>
                <a:cs typeface="Roboto Condensed"/>
                <a:sym typeface="Roboto Condensed"/>
              </a:rPr>
              <a:t>Raise your brand</a:t>
            </a:r>
            <a:endParaRPr/>
          </a:p>
        </p:txBody>
      </p:sp>
      <p:pic>
        <p:nvPicPr>
          <p:cNvPr id="6" name="Google Shape;374;p29"/>
          <p:cNvPicPr preferRelativeResize="0"/>
          <p:nvPr/>
        </p:nvPicPr>
        <p:blipFill rotWithShape="1">
          <a:blip r:embed="rId3">
            <a:alphaModFix/>
          </a:blip>
          <a:srcRect t="10370" b="14202"/>
          <a:stretch/>
        </p:blipFill>
        <p:spPr>
          <a:xfrm>
            <a:off x="6987493" y="3839210"/>
            <a:ext cx="3985307" cy="2003991"/>
          </a:xfrm>
          <a:prstGeom prst="rect">
            <a:avLst/>
          </a:prstGeom>
          <a:noFill/>
          <a:ln>
            <a:noFill/>
          </a:ln>
        </p:spPr>
      </p:pic>
      <p:sp>
        <p:nvSpPr>
          <p:cNvPr id="7" name="Google Shape;375;p29"/>
          <p:cNvSpPr/>
          <p:nvPr/>
        </p:nvSpPr>
        <p:spPr>
          <a:xfrm>
            <a:off x="7551567" y="5843201"/>
            <a:ext cx="2850056" cy="547022"/>
          </a:xfrm>
          <a:prstGeom prst="rect">
            <a:avLst/>
          </a:prstGeom>
          <a:solidFill>
            <a:srgbClr val="2037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dirty="0">
                <a:solidFill>
                  <a:schemeClr val="lt1"/>
                </a:solidFill>
                <a:latin typeface="Roboto Condensed"/>
                <a:ea typeface="Roboto Condensed"/>
                <a:cs typeface="Roboto Condensed"/>
                <a:sym typeface="Roboto Condensed"/>
              </a:rPr>
              <a:t>Saves your money and time</a:t>
            </a:r>
            <a:endParaRPr dirty="0"/>
          </a:p>
        </p:txBody>
      </p:sp>
      <p:sp>
        <p:nvSpPr>
          <p:cNvPr id="8" name="Google Shape;376;p29"/>
          <p:cNvSpPr/>
          <p:nvPr/>
        </p:nvSpPr>
        <p:spPr>
          <a:xfrm>
            <a:off x="952205" y="3118960"/>
            <a:ext cx="2858783" cy="545084"/>
          </a:xfrm>
          <a:prstGeom prst="rect">
            <a:avLst/>
          </a:prstGeom>
          <a:solidFill>
            <a:srgbClr val="F3A1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dk1"/>
                </a:solidFill>
                <a:latin typeface="Roboto Condensed"/>
                <a:ea typeface="Roboto Condensed"/>
                <a:cs typeface="Roboto Condensed"/>
                <a:sym typeface="Roboto Condensed"/>
              </a:rPr>
              <a:t>It increases customer satisfaction therefore improved ROI</a:t>
            </a:r>
            <a:endParaRPr/>
          </a:p>
        </p:txBody>
      </p:sp>
      <p:pic>
        <p:nvPicPr>
          <p:cNvPr id="9" name="Google Shape;377;p29"/>
          <p:cNvPicPr preferRelativeResize="0"/>
          <p:nvPr/>
        </p:nvPicPr>
        <p:blipFill rotWithShape="1">
          <a:blip r:embed="rId4">
            <a:alphaModFix/>
          </a:blip>
          <a:srcRect t="13003" b="14719"/>
          <a:stretch/>
        </p:blipFill>
        <p:spPr>
          <a:xfrm>
            <a:off x="960932" y="1065327"/>
            <a:ext cx="2841330" cy="2053633"/>
          </a:xfrm>
          <a:prstGeom prst="rect">
            <a:avLst/>
          </a:prstGeom>
          <a:noFill/>
          <a:ln>
            <a:noFill/>
          </a:ln>
        </p:spPr>
      </p:pic>
      <p:pic>
        <p:nvPicPr>
          <p:cNvPr id="10" name="Google Shape;378;p29"/>
          <p:cNvPicPr preferRelativeResize="0"/>
          <p:nvPr/>
        </p:nvPicPr>
        <p:blipFill rotWithShape="1">
          <a:blip r:embed="rId5">
            <a:alphaModFix/>
          </a:blip>
          <a:srcRect l="19165" t="6799" r="20120"/>
          <a:stretch/>
        </p:blipFill>
        <p:spPr>
          <a:xfrm>
            <a:off x="5953693" y="875378"/>
            <a:ext cx="2407191" cy="2460455"/>
          </a:xfrm>
          <a:prstGeom prst="rect">
            <a:avLst/>
          </a:prstGeom>
          <a:noFill/>
          <a:ln>
            <a:noFill/>
          </a:ln>
        </p:spPr>
      </p:pic>
      <p:sp>
        <p:nvSpPr>
          <p:cNvPr id="11" name="Google Shape;379;p29"/>
          <p:cNvSpPr/>
          <p:nvPr/>
        </p:nvSpPr>
        <p:spPr>
          <a:xfrm>
            <a:off x="5732260" y="3118960"/>
            <a:ext cx="2850056" cy="545084"/>
          </a:xfrm>
          <a:prstGeom prst="rect">
            <a:avLst/>
          </a:prstGeom>
          <a:solidFill>
            <a:srgbClr val="EA536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lt1"/>
                </a:solidFill>
                <a:latin typeface="Roboto Condensed"/>
                <a:ea typeface="Roboto Condensed"/>
                <a:cs typeface="Roboto Condensed"/>
                <a:sym typeface="Roboto Condensed"/>
              </a:rPr>
              <a:t>Assist you to understand your audience</a:t>
            </a:r>
            <a:endParaRPr/>
          </a:p>
        </p:txBody>
      </p:sp>
    </p:spTree>
    <p:extLst>
      <p:ext uri="{BB962C8B-B14F-4D97-AF65-F5344CB8AC3E}">
        <p14:creationId xmlns:p14="http://schemas.microsoft.com/office/powerpoint/2010/main" val="33259384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0"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UI and UX Designers do?</a:t>
            </a:r>
          </a:p>
        </p:txBody>
      </p:sp>
      <p:pic>
        <p:nvPicPr>
          <p:cNvPr id="4" name="Google Shape;354;p28"/>
          <p:cNvPicPr preferRelativeResize="0"/>
          <p:nvPr/>
        </p:nvPicPr>
        <p:blipFill rotWithShape="1">
          <a:blip r:embed="rId2">
            <a:alphaModFix/>
          </a:blip>
          <a:srcRect/>
          <a:stretch/>
        </p:blipFill>
        <p:spPr>
          <a:xfrm>
            <a:off x="145773" y="1377405"/>
            <a:ext cx="3097207" cy="2064804"/>
          </a:xfrm>
          <a:prstGeom prst="rect">
            <a:avLst/>
          </a:prstGeom>
          <a:noFill/>
          <a:ln>
            <a:noFill/>
          </a:ln>
        </p:spPr>
      </p:pic>
      <p:pic>
        <p:nvPicPr>
          <p:cNvPr id="5" name="Google Shape;355;p28"/>
          <p:cNvPicPr preferRelativeResize="0"/>
          <p:nvPr/>
        </p:nvPicPr>
        <p:blipFill rotWithShape="1">
          <a:blip r:embed="rId3">
            <a:alphaModFix/>
          </a:blip>
          <a:srcRect/>
          <a:stretch/>
        </p:blipFill>
        <p:spPr>
          <a:xfrm>
            <a:off x="4188359" y="1377404"/>
            <a:ext cx="3097207" cy="2064805"/>
          </a:xfrm>
          <a:prstGeom prst="rect">
            <a:avLst/>
          </a:prstGeom>
          <a:noFill/>
          <a:ln>
            <a:noFill/>
          </a:ln>
        </p:spPr>
      </p:pic>
      <p:sp>
        <p:nvSpPr>
          <p:cNvPr id="6" name="Google Shape;356;p28"/>
          <p:cNvSpPr/>
          <p:nvPr/>
        </p:nvSpPr>
        <p:spPr>
          <a:xfrm>
            <a:off x="145773" y="796586"/>
            <a:ext cx="3097207" cy="348333"/>
          </a:xfrm>
          <a:prstGeom prst="rect">
            <a:avLst/>
          </a:prstGeom>
          <a:solidFill>
            <a:srgbClr val="63D2D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005D69"/>
                </a:solidFill>
                <a:latin typeface="Roboto Condensed"/>
                <a:ea typeface="Roboto Condensed"/>
                <a:cs typeface="Roboto Condensed"/>
                <a:sym typeface="Roboto Condensed"/>
              </a:rPr>
              <a:t>Creates the user personas</a:t>
            </a:r>
            <a:endParaRPr/>
          </a:p>
        </p:txBody>
      </p:sp>
      <p:sp>
        <p:nvSpPr>
          <p:cNvPr id="7" name="Google Shape;357;p28"/>
          <p:cNvSpPr/>
          <p:nvPr/>
        </p:nvSpPr>
        <p:spPr>
          <a:xfrm>
            <a:off x="4208858" y="787564"/>
            <a:ext cx="3056210" cy="348333"/>
          </a:xfrm>
          <a:prstGeom prst="rect">
            <a:avLst/>
          </a:prstGeom>
          <a:solidFill>
            <a:srgbClr val="CE4F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Roboto Condensed"/>
                <a:ea typeface="Roboto Condensed"/>
                <a:cs typeface="Roboto Condensed"/>
                <a:sym typeface="Roboto Condensed"/>
              </a:rPr>
              <a:t>Conducts proper user research</a:t>
            </a:r>
            <a:endParaRPr/>
          </a:p>
        </p:txBody>
      </p:sp>
      <p:pic>
        <p:nvPicPr>
          <p:cNvPr id="8" name="Google Shape;358;p28"/>
          <p:cNvPicPr preferRelativeResize="0"/>
          <p:nvPr/>
        </p:nvPicPr>
        <p:blipFill rotWithShape="1">
          <a:blip r:embed="rId4">
            <a:alphaModFix/>
          </a:blip>
          <a:srcRect/>
          <a:stretch/>
        </p:blipFill>
        <p:spPr>
          <a:xfrm flipH="1">
            <a:off x="9016682" y="1377405"/>
            <a:ext cx="2064804" cy="2064804"/>
          </a:xfrm>
          <a:prstGeom prst="rect">
            <a:avLst/>
          </a:prstGeom>
          <a:noFill/>
          <a:ln>
            <a:noFill/>
          </a:ln>
        </p:spPr>
      </p:pic>
      <p:sp>
        <p:nvSpPr>
          <p:cNvPr id="9" name="Google Shape;359;p28"/>
          <p:cNvSpPr/>
          <p:nvPr/>
        </p:nvSpPr>
        <p:spPr>
          <a:xfrm>
            <a:off x="8230946" y="787564"/>
            <a:ext cx="3636277" cy="348333"/>
          </a:xfrm>
          <a:prstGeom prst="rect">
            <a:avLst/>
          </a:prstGeom>
          <a:solidFill>
            <a:srgbClr val="E0F0F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rgbClr val="005D69"/>
                </a:solidFill>
                <a:latin typeface="Roboto Condensed"/>
                <a:ea typeface="Roboto Condensed"/>
                <a:cs typeface="Roboto Condensed"/>
                <a:sym typeface="Roboto Condensed"/>
              </a:rPr>
              <a:t>Designing wireframes and user flows</a:t>
            </a:r>
            <a:endParaRPr/>
          </a:p>
        </p:txBody>
      </p:sp>
      <p:sp>
        <p:nvSpPr>
          <p:cNvPr id="10" name="Google Shape;360;p28"/>
          <p:cNvSpPr/>
          <p:nvPr/>
        </p:nvSpPr>
        <p:spPr>
          <a:xfrm>
            <a:off x="2762869" y="3709914"/>
            <a:ext cx="2023924" cy="348334"/>
          </a:xfrm>
          <a:prstGeom prst="rect">
            <a:avLst/>
          </a:prstGeom>
          <a:solidFill>
            <a:srgbClr val="EA495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lt1"/>
                </a:solidFill>
                <a:latin typeface="Roboto Condensed"/>
                <a:ea typeface="Roboto Condensed"/>
                <a:cs typeface="Roboto Condensed"/>
                <a:sym typeface="Roboto Condensed"/>
              </a:rPr>
              <a:t>Making the prototypes</a:t>
            </a:r>
            <a:endParaRPr/>
          </a:p>
        </p:txBody>
      </p:sp>
      <p:pic>
        <p:nvPicPr>
          <p:cNvPr id="11" name="Google Shape;361;p28"/>
          <p:cNvPicPr preferRelativeResize="0"/>
          <p:nvPr/>
        </p:nvPicPr>
        <p:blipFill rotWithShape="1">
          <a:blip r:embed="rId5">
            <a:alphaModFix/>
          </a:blip>
          <a:srcRect/>
          <a:stretch/>
        </p:blipFill>
        <p:spPr>
          <a:xfrm>
            <a:off x="6140391" y="4286174"/>
            <a:ext cx="3334356" cy="2222904"/>
          </a:xfrm>
          <a:prstGeom prst="rect">
            <a:avLst/>
          </a:prstGeom>
          <a:noFill/>
          <a:ln>
            <a:noFill/>
          </a:ln>
        </p:spPr>
      </p:pic>
      <p:sp>
        <p:nvSpPr>
          <p:cNvPr id="12" name="Google Shape;362;p28"/>
          <p:cNvSpPr/>
          <p:nvPr/>
        </p:nvSpPr>
        <p:spPr>
          <a:xfrm>
            <a:off x="6422402" y="3709914"/>
            <a:ext cx="2770334" cy="348334"/>
          </a:xfrm>
          <a:prstGeom prst="rect">
            <a:avLst/>
          </a:prstGeom>
          <a:solidFill>
            <a:srgbClr val="72E5A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rgbClr val="0E4D3B"/>
                </a:solidFill>
                <a:latin typeface="Roboto Condensed"/>
                <a:ea typeface="Roboto Condensed"/>
                <a:cs typeface="Roboto Condensed"/>
                <a:sym typeface="Roboto Condensed"/>
              </a:rPr>
              <a:t>Conduct proper user testing</a:t>
            </a:r>
            <a:endParaRPr/>
          </a:p>
        </p:txBody>
      </p:sp>
      <p:pic>
        <p:nvPicPr>
          <p:cNvPr id="13" name="Google Shape;363;p28"/>
          <p:cNvPicPr preferRelativeResize="0"/>
          <p:nvPr/>
        </p:nvPicPr>
        <p:blipFill rotWithShape="1">
          <a:blip r:embed="rId6">
            <a:alphaModFix/>
          </a:blip>
          <a:srcRect l="7153" t="8867" r="5791" b="7105"/>
          <a:stretch/>
        </p:blipFill>
        <p:spPr>
          <a:xfrm>
            <a:off x="2633441" y="4286174"/>
            <a:ext cx="2282780" cy="2222904"/>
          </a:xfrm>
          <a:prstGeom prst="rect">
            <a:avLst/>
          </a:prstGeom>
          <a:noFill/>
          <a:ln>
            <a:noFill/>
          </a:ln>
        </p:spPr>
      </p:pic>
    </p:spTree>
    <p:extLst>
      <p:ext uri="{BB962C8B-B14F-4D97-AF65-F5344CB8AC3E}">
        <p14:creationId xmlns:p14="http://schemas.microsoft.com/office/powerpoint/2010/main" val="11169116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6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par>
                                <p:cTn id="28" presetID="10"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0"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Jobs in the field of UI / UX</a:t>
            </a:r>
          </a:p>
        </p:txBody>
      </p:sp>
      <p:grpSp>
        <p:nvGrpSpPr>
          <p:cNvPr id="4" name="Google Shape;385;p30"/>
          <p:cNvGrpSpPr/>
          <p:nvPr/>
        </p:nvGrpSpPr>
        <p:grpSpPr>
          <a:xfrm>
            <a:off x="524366" y="831518"/>
            <a:ext cx="2086619" cy="2633578"/>
            <a:chOff x="195943" y="831518"/>
            <a:chExt cx="2086619" cy="2633578"/>
          </a:xfrm>
        </p:grpSpPr>
        <p:sp>
          <p:nvSpPr>
            <p:cNvPr id="5" name="Google Shape;386;p30"/>
            <p:cNvSpPr/>
            <p:nvPr/>
          </p:nvSpPr>
          <p:spPr>
            <a:xfrm>
              <a:off x="195943" y="831518"/>
              <a:ext cx="2086619" cy="2633578"/>
            </a:xfrm>
            <a:prstGeom prst="rect">
              <a:avLst/>
            </a:prstGeom>
            <a:solidFill>
              <a:srgbClr val="192F3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Condensed"/>
                <a:ea typeface="Roboto Condensed"/>
                <a:cs typeface="Roboto Condensed"/>
                <a:sym typeface="Roboto Condensed"/>
              </a:endParaRPr>
            </a:p>
          </p:txBody>
        </p:sp>
        <p:pic>
          <p:nvPicPr>
            <p:cNvPr id="6" name="Google Shape;387;p30"/>
            <p:cNvPicPr preferRelativeResize="0"/>
            <p:nvPr/>
          </p:nvPicPr>
          <p:blipFill rotWithShape="1">
            <a:blip r:embed="rId2">
              <a:alphaModFix/>
            </a:blip>
            <a:srcRect/>
            <a:stretch/>
          </p:blipFill>
          <p:spPr>
            <a:xfrm>
              <a:off x="244068" y="864365"/>
              <a:ext cx="1993232" cy="1993232"/>
            </a:xfrm>
            <a:prstGeom prst="rect">
              <a:avLst/>
            </a:prstGeom>
            <a:noFill/>
            <a:ln>
              <a:noFill/>
            </a:ln>
          </p:spPr>
        </p:pic>
        <p:sp>
          <p:nvSpPr>
            <p:cNvPr id="7" name="Google Shape;388;p30"/>
            <p:cNvSpPr txBox="1"/>
            <p:nvPr/>
          </p:nvSpPr>
          <p:spPr>
            <a:xfrm>
              <a:off x="283600" y="2992069"/>
              <a:ext cx="1911303"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lt1"/>
                  </a:solidFill>
                  <a:latin typeface="Roboto Condensed"/>
                  <a:ea typeface="Roboto Condensed"/>
                  <a:cs typeface="Roboto Condensed"/>
                  <a:sym typeface="Roboto Condensed"/>
                </a:rPr>
                <a:t>Interaction Designer</a:t>
              </a:r>
              <a:endParaRPr/>
            </a:p>
          </p:txBody>
        </p:sp>
      </p:grpSp>
      <p:grpSp>
        <p:nvGrpSpPr>
          <p:cNvPr id="8" name="Google Shape;389;p30"/>
          <p:cNvGrpSpPr/>
          <p:nvPr/>
        </p:nvGrpSpPr>
        <p:grpSpPr>
          <a:xfrm>
            <a:off x="2843122" y="848563"/>
            <a:ext cx="2086619" cy="2633578"/>
            <a:chOff x="195943" y="831518"/>
            <a:chExt cx="2086619" cy="2633578"/>
          </a:xfrm>
        </p:grpSpPr>
        <p:sp>
          <p:nvSpPr>
            <p:cNvPr id="9" name="Google Shape;390;p30"/>
            <p:cNvSpPr/>
            <p:nvPr/>
          </p:nvSpPr>
          <p:spPr>
            <a:xfrm>
              <a:off x="195943" y="831518"/>
              <a:ext cx="2086619" cy="2633578"/>
            </a:xfrm>
            <a:prstGeom prst="rect">
              <a:avLst/>
            </a:prstGeom>
            <a:solidFill>
              <a:srgbClr val="1A2D3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Condensed"/>
                <a:ea typeface="Roboto Condensed"/>
                <a:cs typeface="Roboto Condensed"/>
                <a:sym typeface="Roboto Condensed"/>
              </a:endParaRPr>
            </a:p>
          </p:txBody>
        </p:sp>
        <p:pic>
          <p:nvPicPr>
            <p:cNvPr id="10" name="Google Shape;391;p30"/>
            <p:cNvPicPr preferRelativeResize="0"/>
            <p:nvPr/>
          </p:nvPicPr>
          <p:blipFill rotWithShape="1">
            <a:blip r:embed="rId3">
              <a:alphaModFix/>
            </a:blip>
            <a:srcRect/>
            <a:stretch/>
          </p:blipFill>
          <p:spPr>
            <a:xfrm>
              <a:off x="244068" y="864365"/>
              <a:ext cx="1993232" cy="1993232"/>
            </a:xfrm>
            <a:prstGeom prst="rect">
              <a:avLst/>
            </a:prstGeom>
            <a:noFill/>
            <a:ln>
              <a:noFill/>
            </a:ln>
          </p:spPr>
        </p:pic>
        <p:sp>
          <p:nvSpPr>
            <p:cNvPr id="11" name="Google Shape;392;p30"/>
            <p:cNvSpPr txBox="1"/>
            <p:nvPr/>
          </p:nvSpPr>
          <p:spPr>
            <a:xfrm>
              <a:off x="283600" y="2992069"/>
              <a:ext cx="1911303"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lt1"/>
                  </a:solidFill>
                  <a:latin typeface="Roboto Condensed"/>
                  <a:ea typeface="Roboto Condensed"/>
                  <a:cs typeface="Roboto Condensed"/>
                  <a:sym typeface="Roboto Condensed"/>
                </a:rPr>
                <a:t>Visual Designer</a:t>
              </a:r>
              <a:endParaRPr/>
            </a:p>
          </p:txBody>
        </p:sp>
      </p:grpSp>
      <p:grpSp>
        <p:nvGrpSpPr>
          <p:cNvPr id="12" name="Google Shape;393;p30"/>
          <p:cNvGrpSpPr/>
          <p:nvPr/>
        </p:nvGrpSpPr>
        <p:grpSpPr>
          <a:xfrm>
            <a:off x="2843120" y="4426462"/>
            <a:ext cx="2086619" cy="1899055"/>
            <a:chOff x="195943" y="1566040"/>
            <a:chExt cx="2086619" cy="1899055"/>
          </a:xfrm>
        </p:grpSpPr>
        <p:sp>
          <p:nvSpPr>
            <p:cNvPr id="13" name="Google Shape;394;p30"/>
            <p:cNvSpPr/>
            <p:nvPr/>
          </p:nvSpPr>
          <p:spPr>
            <a:xfrm>
              <a:off x="195943" y="1566040"/>
              <a:ext cx="2086619" cy="1899055"/>
            </a:xfrm>
            <a:prstGeom prst="rect">
              <a:avLst/>
            </a:prstGeom>
            <a:solidFill>
              <a:srgbClr val="1A2D3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Condensed"/>
                <a:ea typeface="Roboto Condensed"/>
                <a:cs typeface="Roboto Condensed"/>
                <a:sym typeface="Roboto Condensed"/>
              </a:endParaRPr>
            </a:p>
          </p:txBody>
        </p:sp>
        <p:pic>
          <p:nvPicPr>
            <p:cNvPr id="14" name="Google Shape;395;p30"/>
            <p:cNvPicPr preferRelativeResize="0"/>
            <p:nvPr/>
          </p:nvPicPr>
          <p:blipFill rotWithShape="1">
            <a:blip r:embed="rId4">
              <a:alphaModFix/>
            </a:blip>
            <a:srcRect/>
            <a:stretch/>
          </p:blipFill>
          <p:spPr>
            <a:xfrm>
              <a:off x="242635" y="1607658"/>
              <a:ext cx="1993232" cy="1207898"/>
            </a:xfrm>
            <a:prstGeom prst="rect">
              <a:avLst/>
            </a:prstGeom>
            <a:noFill/>
            <a:ln>
              <a:noFill/>
            </a:ln>
          </p:spPr>
        </p:pic>
        <p:sp>
          <p:nvSpPr>
            <p:cNvPr id="15" name="Google Shape;396;p30"/>
            <p:cNvSpPr txBox="1"/>
            <p:nvPr/>
          </p:nvSpPr>
          <p:spPr>
            <a:xfrm>
              <a:off x="283600" y="2992069"/>
              <a:ext cx="1911303"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lt1"/>
                  </a:solidFill>
                  <a:latin typeface="Roboto Condensed"/>
                  <a:ea typeface="Roboto Condensed"/>
                  <a:cs typeface="Roboto Condensed"/>
                  <a:sym typeface="Roboto Condensed"/>
                </a:rPr>
                <a:t>Motion Designer</a:t>
              </a:r>
              <a:endParaRPr/>
            </a:p>
          </p:txBody>
        </p:sp>
      </p:grpSp>
      <p:grpSp>
        <p:nvGrpSpPr>
          <p:cNvPr id="16" name="Google Shape;397;p30"/>
          <p:cNvGrpSpPr/>
          <p:nvPr/>
        </p:nvGrpSpPr>
        <p:grpSpPr>
          <a:xfrm>
            <a:off x="5161876" y="4689221"/>
            <a:ext cx="2086619" cy="1636296"/>
            <a:chOff x="195943" y="1828800"/>
            <a:chExt cx="2086619" cy="1636296"/>
          </a:xfrm>
        </p:grpSpPr>
        <p:sp>
          <p:nvSpPr>
            <p:cNvPr id="17" name="Google Shape;398;p30"/>
            <p:cNvSpPr/>
            <p:nvPr/>
          </p:nvSpPr>
          <p:spPr>
            <a:xfrm>
              <a:off x="195943" y="1828800"/>
              <a:ext cx="2086619" cy="1636296"/>
            </a:xfrm>
            <a:prstGeom prst="rect">
              <a:avLst/>
            </a:prstGeom>
            <a:solidFill>
              <a:srgbClr val="1A2D3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Condensed"/>
                <a:ea typeface="Roboto Condensed"/>
                <a:cs typeface="Roboto Condensed"/>
                <a:sym typeface="Roboto Condensed"/>
              </a:endParaRPr>
            </a:p>
          </p:txBody>
        </p:sp>
        <p:pic>
          <p:nvPicPr>
            <p:cNvPr id="18" name="Google Shape;399;p30"/>
            <p:cNvPicPr preferRelativeResize="0"/>
            <p:nvPr/>
          </p:nvPicPr>
          <p:blipFill rotWithShape="1">
            <a:blip r:embed="rId5">
              <a:alphaModFix/>
            </a:blip>
            <a:srcRect/>
            <a:stretch/>
          </p:blipFill>
          <p:spPr>
            <a:xfrm>
              <a:off x="242635" y="1872882"/>
              <a:ext cx="1993232" cy="896954"/>
            </a:xfrm>
            <a:prstGeom prst="rect">
              <a:avLst/>
            </a:prstGeom>
            <a:noFill/>
            <a:ln>
              <a:noFill/>
            </a:ln>
          </p:spPr>
        </p:pic>
        <p:sp>
          <p:nvSpPr>
            <p:cNvPr id="19" name="Google Shape;400;p30"/>
            <p:cNvSpPr txBox="1"/>
            <p:nvPr/>
          </p:nvSpPr>
          <p:spPr>
            <a:xfrm>
              <a:off x="283600" y="2992069"/>
              <a:ext cx="1911303"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lt1"/>
                  </a:solidFill>
                  <a:latin typeface="Roboto Condensed"/>
                  <a:ea typeface="Roboto Condensed"/>
                  <a:cs typeface="Roboto Condensed"/>
                  <a:sym typeface="Roboto Condensed"/>
                </a:rPr>
                <a:t>AR/VR Designer</a:t>
              </a:r>
              <a:endParaRPr/>
            </a:p>
          </p:txBody>
        </p:sp>
      </p:grpSp>
      <p:grpSp>
        <p:nvGrpSpPr>
          <p:cNvPr id="20" name="Google Shape;401;p30"/>
          <p:cNvGrpSpPr/>
          <p:nvPr/>
        </p:nvGrpSpPr>
        <p:grpSpPr>
          <a:xfrm>
            <a:off x="5161876" y="831518"/>
            <a:ext cx="2086619" cy="2633578"/>
            <a:chOff x="195943" y="831518"/>
            <a:chExt cx="2086619" cy="2633578"/>
          </a:xfrm>
        </p:grpSpPr>
        <p:sp>
          <p:nvSpPr>
            <p:cNvPr id="21" name="Google Shape;402;p30"/>
            <p:cNvSpPr/>
            <p:nvPr/>
          </p:nvSpPr>
          <p:spPr>
            <a:xfrm>
              <a:off x="195943" y="831518"/>
              <a:ext cx="2086619" cy="2633578"/>
            </a:xfrm>
            <a:prstGeom prst="rect">
              <a:avLst/>
            </a:prstGeom>
            <a:solidFill>
              <a:srgbClr val="1A2D3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Condensed"/>
                <a:ea typeface="Roboto Condensed"/>
                <a:cs typeface="Roboto Condensed"/>
                <a:sym typeface="Roboto Condensed"/>
              </a:endParaRPr>
            </a:p>
          </p:txBody>
        </p:sp>
        <p:pic>
          <p:nvPicPr>
            <p:cNvPr id="22" name="Google Shape;403;p30"/>
            <p:cNvPicPr preferRelativeResize="0"/>
            <p:nvPr/>
          </p:nvPicPr>
          <p:blipFill rotWithShape="1">
            <a:blip r:embed="rId6">
              <a:alphaModFix/>
            </a:blip>
            <a:srcRect/>
            <a:stretch/>
          </p:blipFill>
          <p:spPr>
            <a:xfrm>
              <a:off x="244068" y="864365"/>
              <a:ext cx="1993232" cy="1993232"/>
            </a:xfrm>
            <a:prstGeom prst="rect">
              <a:avLst/>
            </a:prstGeom>
            <a:noFill/>
            <a:ln>
              <a:noFill/>
            </a:ln>
          </p:spPr>
        </p:pic>
        <p:sp>
          <p:nvSpPr>
            <p:cNvPr id="23" name="Google Shape;404;p30"/>
            <p:cNvSpPr txBox="1"/>
            <p:nvPr/>
          </p:nvSpPr>
          <p:spPr>
            <a:xfrm>
              <a:off x="283600" y="2992069"/>
              <a:ext cx="1911303"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lt1"/>
                  </a:solidFill>
                  <a:latin typeface="Roboto Condensed"/>
                  <a:ea typeface="Roboto Condensed"/>
                  <a:cs typeface="Roboto Condensed"/>
                  <a:sym typeface="Roboto Condensed"/>
                </a:rPr>
                <a:t>Graphic Designer</a:t>
              </a:r>
              <a:endParaRPr/>
            </a:p>
          </p:txBody>
        </p:sp>
      </p:grpSp>
      <p:grpSp>
        <p:nvGrpSpPr>
          <p:cNvPr id="24" name="Google Shape;405;p30"/>
          <p:cNvGrpSpPr/>
          <p:nvPr/>
        </p:nvGrpSpPr>
        <p:grpSpPr>
          <a:xfrm>
            <a:off x="7480630" y="831518"/>
            <a:ext cx="2086619" cy="2633578"/>
            <a:chOff x="195943" y="831518"/>
            <a:chExt cx="2086619" cy="2633578"/>
          </a:xfrm>
        </p:grpSpPr>
        <p:sp>
          <p:nvSpPr>
            <p:cNvPr id="25" name="Google Shape;406;p30"/>
            <p:cNvSpPr/>
            <p:nvPr/>
          </p:nvSpPr>
          <p:spPr>
            <a:xfrm>
              <a:off x="195943" y="831518"/>
              <a:ext cx="2086619" cy="2633578"/>
            </a:xfrm>
            <a:prstGeom prst="rect">
              <a:avLst/>
            </a:prstGeom>
            <a:solidFill>
              <a:srgbClr val="1A2D3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Condensed"/>
                <a:ea typeface="Roboto Condensed"/>
                <a:cs typeface="Roboto Condensed"/>
                <a:sym typeface="Roboto Condensed"/>
              </a:endParaRPr>
            </a:p>
          </p:txBody>
        </p:sp>
        <p:pic>
          <p:nvPicPr>
            <p:cNvPr id="26" name="Google Shape;407;p30"/>
            <p:cNvPicPr preferRelativeResize="0"/>
            <p:nvPr/>
          </p:nvPicPr>
          <p:blipFill rotWithShape="1">
            <a:blip r:embed="rId7">
              <a:alphaModFix/>
            </a:blip>
            <a:srcRect/>
            <a:stretch/>
          </p:blipFill>
          <p:spPr>
            <a:xfrm>
              <a:off x="244068" y="864365"/>
              <a:ext cx="1993232" cy="1993232"/>
            </a:xfrm>
            <a:prstGeom prst="rect">
              <a:avLst/>
            </a:prstGeom>
            <a:noFill/>
            <a:ln>
              <a:noFill/>
            </a:ln>
          </p:spPr>
        </p:pic>
        <p:sp>
          <p:nvSpPr>
            <p:cNvPr id="27" name="Google Shape;408;p30"/>
            <p:cNvSpPr txBox="1"/>
            <p:nvPr/>
          </p:nvSpPr>
          <p:spPr>
            <a:xfrm>
              <a:off x="283600" y="2992069"/>
              <a:ext cx="1911303"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lt1"/>
                  </a:solidFill>
                  <a:latin typeface="Roboto Condensed"/>
                  <a:ea typeface="Roboto Condensed"/>
                  <a:cs typeface="Roboto Condensed"/>
                  <a:sym typeface="Roboto Condensed"/>
                </a:rPr>
                <a:t>UX Designer</a:t>
              </a:r>
              <a:endParaRPr/>
            </a:p>
          </p:txBody>
        </p:sp>
      </p:grpSp>
      <p:grpSp>
        <p:nvGrpSpPr>
          <p:cNvPr id="28" name="Google Shape;409;p30"/>
          <p:cNvGrpSpPr/>
          <p:nvPr/>
        </p:nvGrpSpPr>
        <p:grpSpPr>
          <a:xfrm>
            <a:off x="9799384" y="847118"/>
            <a:ext cx="2086619" cy="2633578"/>
            <a:chOff x="195943" y="831518"/>
            <a:chExt cx="2086619" cy="2633578"/>
          </a:xfrm>
        </p:grpSpPr>
        <p:sp>
          <p:nvSpPr>
            <p:cNvPr id="29" name="Google Shape;410;p30"/>
            <p:cNvSpPr/>
            <p:nvPr/>
          </p:nvSpPr>
          <p:spPr>
            <a:xfrm>
              <a:off x="195943" y="831518"/>
              <a:ext cx="2086619" cy="2633578"/>
            </a:xfrm>
            <a:prstGeom prst="rect">
              <a:avLst/>
            </a:prstGeom>
            <a:solidFill>
              <a:srgbClr val="1A2D3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Condensed"/>
                <a:ea typeface="Roboto Condensed"/>
                <a:cs typeface="Roboto Condensed"/>
                <a:sym typeface="Roboto Condensed"/>
              </a:endParaRPr>
            </a:p>
          </p:txBody>
        </p:sp>
        <p:pic>
          <p:nvPicPr>
            <p:cNvPr id="30" name="Google Shape;411;p30"/>
            <p:cNvPicPr preferRelativeResize="0"/>
            <p:nvPr/>
          </p:nvPicPr>
          <p:blipFill rotWithShape="1">
            <a:blip r:embed="rId8">
              <a:alphaModFix/>
            </a:blip>
            <a:srcRect/>
            <a:stretch/>
          </p:blipFill>
          <p:spPr>
            <a:xfrm>
              <a:off x="244068" y="864365"/>
              <a:ext cx="1993232" cy="1993232"/>
            </a:xfrm>
            <a:prstGeom prst="rect">
              <a:avLst/>
            </a:prstGeom>
            <a:noFill/>
            <a:ln>
              <a:noFill/>
            </a:ln>
          </p:spPr>
        </p:pic>
        <p:sp>
          <p:nvSpPr>
            <p:cNvPr id="31" name="Google Shape;412;p30"/>
            <p:cNvSpPr txBox="1"/>
            <p:nvPr/>
          </p:nvSpPr>
          <p:spPr>
            <a:xfrm>
              <a:off x="283600" y="2992069"/>
              <a:ext cx="1911303"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lt1"/>
                  </a:solidFill>
                  <a:latin typeface="Roboto Condensed"/>
                  <a:ea typeface="Roboto Condensed"/>
                  <a:cs typeface="Roboto Condensed"/>
                  <a:sym typeface="Roboto Condensed"/>
                </a:rPr>
                <a:t>UX Researcher</a:t>
              </a:r>
              <a:endParaRPr/>
            </a:p>
          </p:txBody>
        </p:sp>
      </p:grpSp>
      <p:grpSp>
        <p:nvGrpSpPr>
          <p:cNvPr id="32" name="Google Shape;413;p30"/>
          <p:cNvGrpSpPr/>
          <p:nvPr/>
        </p:nvGrpSpPr>
        <p:grpSpPr>
          <a:xfrm>
            <a:off x="524366" y="3691939"/>
            <a:ext cx="2086619" cy="2633578"/>
            <a:chOff x="195943" y="831518"/>
            <a:chExt cx="2086619" cy="2633578"/>
          </a:xfrm>
        </p:grpSpPr>
        <p:sp>
          <p:nvSpPr>
            <p:cNvPr id="33" name="Google Shape;414;p30"/>
            <p:cNvSpPr/>
            <p:nvPr/>
          </p:nvSpPr>
          <p:spPr>
            <a:xfrm>
              <a:off x="195943" y="831518"/>
              <a:ext cx="2086619" cy="2633578"/>
            </a:xfrm>
            <a:prstGeom prst="rect">
              <a:avLst/>
            </a:prstGeom>
            <a:solidFill>
              <a:srgbClr val="1A2D3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Roboto Condensed"/>
                <a:ea typeface="Roboto Condensed"/>
                <a:cs typeface="Roboto Condensed"/>
                <a:sym typeface="Roboto Condensed"/>
              </a:endParaRPr>
            </a:p>
          </p:txBody>
        </p:sp>
        <p:pic>
          <p:nvPicPr>
            <p:cNvPr id="34" name="Google Shape;415;p30"/>
            <p:cNvPicPr preferRelativeResize="0"/>
            <p:nvPr/>
          </p:nvPicPr>
          <p:blipFill rotWithShape="1">
            <a:blip r:embed="rId9">
              <a:alphaModFix/>
            </a:blip>
            <a:srcRect/>
            <a:stretch/>
          </p:blipFill>
          <p:spPr>
            <a:xfrm>
              <a:off x="244068" y="864365"/>
              <a:ext cx="1993232" cy="1993232"/>
            </a:xfrm>
            <a:prstGeom prst="rect">
              <a:avLst/>
            </a:prstGeom>
            <a:noFill/>
            <a:ln>
              <a:noFill/>
            </a:ln>
          </p:spPr>
        </p:pic>
        <p:sp>
          <p:nvSpPr>
            <p:cNvPr id="35" name="Google Shape;416;p30"/>
            <p:cNvSpPr txBox="1"/>
            <p:nvPr/>
          </p:nvSpPr>
          <p:spPr>
            <a:xfrm>
              <a:off x="283600" y="2992069"/>
              <a:ext cx="1911303"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lt1"/>
                  </a:solidFill>
                  <a:latin typeface="Roboto Condensed"/>
                  <a:ea typeface="Roboto Condensed"/>
                  <a:cs typeface="Roboto Condensed"/>
                  <a:sym typeface="Roboto Condensed"/>
                </a:rPr>
                <a:t>UX Writer</a:t>
              </a:r>
              <a:endParaRPr/>
            </a:p>
          </p:txBody>
        </p:sp>
      </p:grpSp>
      <p:sp>
        <p:nvSpPr>
          <p:cNvPr id="36" name="Google Shape;417;p30"/>
          <p:cNvSpPr txBox="1"/>
          <p:nvPr/>
        </p:nvSpPr>
        <p:spPr>
          <a:xfrm>
            <a:off x="7480630" y="5925407"/>
            <a:ext cx="1901483"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Roboto Condensed"/>
                <a:ea typeface="Roboto Condensed"/>
                <a:cs typeface="Roboto Condensed"/>
                <a:sym typeface="Roboto Condensed"/>
              </a:rPr>
              <a:t>and many more..</a:t>
            </a:r>
            <a:endParaRPr/>
          </a:p>
        </p:txBody>
      </p:sp>
    </p:spTree>
    <p:extLst>
      <p:ext uri="{BB962C8B-B14F-4D97-AF65-F5344CB8AC3E}">
        <p14:creationId xmlns:p14="http://schemas.microsoft.com/office/powerpoint/2010/main" val="16066573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10713</TotalTime>
  <Words>4790</Words>
  <Application>Microsoft Office PowerPoint</Application>
  <PresentationFormat>Widescreen</PresentationFormat>
  <Paragraphs>523</Paragraphs>
  <Slides>67</Slides>
  <Notes>1</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67</vt:i4>
      </vt:variant>
    </vt:vector>
  </HeadingPairs>
  <TitlesOfParts>
    <vt:vector size="78" baseType="lpstr">
      <vt:lpstr>Roboto Condensed</vt:lpstr>
      <vt:lpstr>Wingdings 3</vt:lpstr>
      <vt:lpstr>Arial</vt:lpstr>
      <vt:lpstr>Wingdings 2</vt:lpstr>
      <vt:lpstr>Roboto Condensed Light</vt:lpstr>
      <vt:lpstr>Segoe UI Black</vt:lpstr>
      <vt:lpstr>Wingdings</vt:lpstr>
      <vt:lpstr>Calibri</vt:lpstr>
      <vt:lpstr>Lobster</vt:lpstr>
      <vt:lpstr>Office Theme</vt:lpstr>
      <vt:lpstr>Bitmap Image</vt:lpstr>
      <vt:lpstr>Unit-01  Introduction to the UI and UX</vt:lpstr>
      <vt:lpstr>PowerPoint Presentation</vt:lpstr>
      <vt:lpstr>What is User Interface?</vt:lpstr>
      <vt:lpstr>What is User Experience?</vt:lpstr>
      <vt:lpstr>UI/UX (contds.)</vt:lpstr>
      <vt:lpstr>PowerPoint Presentation</vt:lpstr>
      <vt:lpstr>Importance of UI/UX Design</vt:lpstr>
      <vt:lpstr>What do UI and UX Designers do?</vt:lpstr>
      <vt:lpstr>Jobs in the field of UI / UX</vt:lpstr>
      <vt:lpstr>Difference between UX and UI</vt:lpstr>
      <vt:lpstr>Fundamental Principles of Interaction</vt:lpstr>
      <vt:lpstr>Affordances</vt:lpstr>
      <vt:lpstr>Affordances (contd.)</vt:lpstr>
      <vt:lpstr>Signifiers</vt:lpstr>
      <vt:lpstr>Signifiers (contd.)</vt:lpstr>
      <vt:lpstr>Constraints</vt:lpstr>
      <vt:lpstr>Types of Constraints</vt:lpstr>
      <vt:lpstr>Physical Constraints</vt:lpstr>
      <vt:lpstr>Cultural Constraints</vt:lpstr>
      <vt:lpstr>Semantic Constraints</vt:lpstr>
      <vt:lpstr>Logical Constraints</vt:lpstr>
      <vt:lpstr>Mappings</vt:lpstr>
      <vt:lpstr>Mappings (contd.)</vt:lpstr>
      <vt:lpstr>Feedback</vt:lpstr>
      <vt:lpstr>The Conceptual Model</vt:lpstr>
      <vt:lpstr>The Seven Stages of Action</vt:lpstr>
      <vt:lpstr>The Design Challenge</vt:lpstr>
      <vt:lpstr>The Design Challenge (contd.)</vt:lpstr>
      <vt:lpstr>The Design Challenge (contd.)</vt:lpstr>
      <vt:lpstr>The Seven Stages of Action (contd.)</vt:lpstr>
      <vt:lpstr>The Seven Stages of Action (contd.)</vt:lpstr>
      <vt:lpstr>The Seven Stages of Action (contd.)</vt:lpstr>
      <vt:lpstr>Three Levels of Processing</vt:lpstr>
      <vt:lpstr>Three Levels of Processing (contd.)</vt:lpstr>
      <vt:lpstr>The Seven Stages of Action and the Three Levels of Processing</vt:lpstr>
      <vt:lpstr>The Double-Diamond Model of Design </vt:lpstr>
      <vt:lpstr>The Double-Diamond Model of Design  (contd.)</vt:lpstr>
      <vt:lpstr>The Double-Diamond Model of Design  (contd.)</vt:lpstr>
      <vt:lpstr>The Double-Diamond Model of Design  (contd.)</vt:lpstr>
      <vt:lpstr>PowerPoint Presentation</vt:lpstr>
      <vt:lpstr>Three Phases of Human-Centered Design</vt:lpstr>
      <vt:lpstr>PowerPoint Presentation</vt:lpstr>
      <vt:lpstr>Personas (contd.)</vt:lpstr>
      <vt:lpstr>Personas (contd.)</vt:lpstr>
      <vt:lpstr>Personas (contd.)</vt:lpstr>
      <vt:lpstr>Personas (contd.)</vt:lpstr>
      <vt:lpstr>Personas (contd.)</vt:lpstr>
      <vt:lpstr>Personas (contd.)</vt:lpstr>
      <vt:lpstr>Personas (contd.)</vt:lpstr>
      <vt:lpstr>PowerPoint Presentation</vt:lpstr>
      <vt:lpstr>Steps to Empathy in UX</vt:lpstr>
      <vt:lpstr>Steps to Empathy in UX</vt:lpstr>
      <vt:lpstr>Steps to Empathy in UX (contd.)</vt:lpstr>
      <vt:lpstr>Why use Empathy Maps</vt:lpstr>
      <vt:lpstr>PowerPoint Presentation</vt:lpstr>
      <vt:lpstr>PowerPoint Presentation</vt:lpstr>
      <vt:lpstr>Activity Time</vt:lpstr>
      <vt:lpstr>PowerPoint Presentation</vt:lpstr>
      <vt:lpstr>Storyboard</vt:lpstr>
      <vt:lpstr>Storyboard (contd.)</vt:lpstr>
      <vt:lpstr>Storyboard (contd.)</vt:lpstr>
      <vt:lpstr>Storyboard (contd.)</vt:lpstr>
      <vt:lpstr>Storyboard (contd.)</vt:lpstr>
      <vt:lpstr>Storyboard (contd.)</vt:lpstr>
      <vt:lpstr>Storyboard (contd.)</vt:lpstr>
      <vt:lpstr>Activity – Case Study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DELL</cp:lastModifiedBy>
  <cp:revision>1053</cp:revision>
  <dcterms:created xsi:type="dcterms:W3CDTF">2020-05-01T05:09:15Z</dcterms:created>
  <dcterms:modified xsi:type="dcterms:W3CDTF">2024-12-16T06:27:33Z</dcterms:modified>
</cp:coreProperties>
</file>